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4" r:id="rId4"/>
    <p:sldId id="265" r:id="rId5"/>
    <p:sldId id="267" r:id="rId6"/>
    <p:sldId id="274" r:id="rId7"/>
    <p:sldId id="268" r:id="rId8"/>
    <p:sldId id="259" r:id="rId9"/>
    <p:sldId id="273" r:id="rId10"/>
    <p:sldId id="260" r:id="rId11"/>
    <p:sldId id="262" r:id="rId12"/>
    <p:sldId id="263" r:id="rId13"/>
    <p:sldId id="275" r:id="rId14"/>
    <p:sldId id="276" r:id="rId15"/>
    <p:sldId id="277" r:id="rId16"/>
    <p:sldId id="266" r:id="rId17"/>
    <p:sldId id="258" r:id="rId18"/>
    <p:sldId id="269"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8/5/2022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AD95-1938-417C-8B61-742E640BCBBE}"/>
              </a:ext>
            </a:extLst>
          </p:cNvPr>
          <p:cNvSpPr>
            <a:spLocks noGrp="1"/>
          </p:cNvSpPr>
          <p:nvPr>
            <p:ph type="ctrTitle"/>
          </p:nvPr>
        </p:nvSpPr>
        <p:spPr/>
        <p:txBody>
          <a:bodyPr/>
          <a:lstStyle/>
          <a:p>
            <a:endParaRPr lang="lv-LV" dirty="0"/>
          </a:p>
        </p:txBody>
      </p:sp>
      <p:sp>
        <p:nvSpPr>
          <p:cNvPr id="3" name="Subtitle 2">
            <a:extLst>
              <a:ext uri="{FF2B5EF4-FFF2-40B4-BE49-F238E27FC236}">
                <a16:creationId xmlns:a16="http://schemas.microsoft.com/office/drawing/2014/main" id="{03B82760-7F5F-4FCB-928A-BBC2E6C15157}"/>
              </a:ext>
            </a:extLst>
          </p:cNvPr>
          <p:cNvSpPr>
            <a:spLocks noGrp="1"/>
          </p:cNvSpPr>
          <p:nvPr>
            <p:ph type="subTitle" idx="1"/>
          </p:nvPr>
        </p:nvSpPr>
        <p:spPr/>
        <p:txBody>
          <a:bodyPr/>
          <a:lstStyle/>
          <a:p>
            <a:endParaRPr lang="lv-LV"/>
          </a:p>
        </p:txBody>
      </p:sp>
      <p:pic>
        <p:nvPicPr>
          <p:cNvPr id="5" name="Picture 4">
            <a:extLst>
              <a:ext uri="{FF2B5EF4-FFF2-40B4-BE49-F238E27FC236}">
                <a16:creationId xmlns:a16="http://schemas.microsoft.com/office/drawing/2014/main" id="{683CB1CF-D2BC-432F-96B6-4BBDC482882D}"/>
              </a:ext>
            </a:extLst>
          </p:cNvPr>
          <p:cNvPicPr>
            <a:picLocks noChangeAspect="1"/>
          </p:cNvPicPr>
          <p:nvPr/>
        </p:nvPicPr>
        <p:blipFill>
          <a:blip r:embed="rId2"/>
          <a:stretch>
            <a:fillRect/>
          </a:stretch>
        </p:blipFill>
        <p:spPr>
          <a:xfrm>
            <a:off x="2109595" y="1019771"/>
            <a:ext cx="9584096" cy="4238027"/>
          </a:xfrm>
          <a:prstGeom prst="rect">
            <a:avLst/>
          </a:prstGeom>
        </p:spPr>
      </p:pic>
    </p:spTree>
    <p:extLst>
      <p:ext uri="{BB962C8B-B14F-4D97-AF65-F5344CB8AC3E}">
        <p14:creationId xmlns:p14="http://schemas.microsoft.com/office/powerpoint/2010/main" val="2108643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48C3-EAA0-426C-84B3-26F37232BE0B}"/>
              </a:ext>
            </a:extLst>
          </p:cNvPr>
          <p:cNvSpPr>
            <a:spLocks noGrp="1"/>
          </p:cNvSpPr>
          <p:nvPr>
            <p:ph type="title"/>
          </p:nvPr>
        </p:nvSpPr>
        <p:spPr>
          <a:xfrm>
            <a:off x="913775" y="1"/>
            <a:ext cx="10364451" cy="939799"/>
          </a:xfrm>
        </p:spPr>
        <p:txBody>
          <a:bodyPr/>
          <a:lstStyle/>
          <a:p>
            <a:r>
              <a:rPr lang="lv-LV" dirty="0"/>
              <a:t>Kompetenču izglītības modelis</a:t>
            </a:r>
          </a:p>
        </p:txBody>
      </p:sp>
      <p:sp>
        <p:nvSpPr>
          <p:cNvPr id="3" name="Content Placeholder 2">
            <a:extLst>
              <a:ext uri="{FF2B5EF4-FFF2-40B4-BE49-F238E27FC236}">
                <a16:creationId xmlns:a16="http://schemas.microsoft.com/office/drawing/2014/main" id="{9EB76874-CF53-44E9-8DC6-40077F1F8E45}"/>
              </a:ext>
            </a:extLst>
          </p:cNvPr>
          <p:cNvSpPr>
            <a:spLocks noGrp="1"/>
          </p:cNvSpPr>
          <p:nvPr>
            <p:ph sz="quarter" idx="13"/>
          </p:nvPr>
        </p:nvSpPr>
        <p:spPr>
          <a:xfrm>
            <a:off x="381000" y="1054100"/>
            <a:ext cx="11620500" cy="5803900"/>
          </a:xfrm>
        </p:spPr>
        <p:txBody>
          <a:bodyPr/>
          <a:lstStyle/>
          <a:p>
            <a:r>
              <a:rPr lang="lv-LV" dirty="0"/>
              <a:t>Pirmsskolas izglītības mērķis </a:t>
            </a:r>
            <a:r>
              <a:rPr lang="lv-LV" b="1" u="sng" dirty="0"/>
              <a:t>ir zinātkāri un dzīvespriecīgi bērni</a:t>
            </a:r>
            <a:r>
              <a:rPr lang="lv-LV" dirty="0"/>
              <a:t>, kuri dzīvo veselīgi un aktīvi, mācās, darbojoties ieinteresēti, ar aizrautību un prieku, līdzdarbojas, radoši izpaužas, gūst pirmo pieredzi par sevi, citiem, apkārtējo pasauli un to savstarpējo mijiedarbību.</a:t>
            </a:r>
          </a:p>
          <a:p>
            <a:r>
              <a:rPr lang="lv-LV" dirty="0"/>
              <a:t>Mācību process ir vērsts uz mācīšanos iedziļinoties, līdzvērtīgu visu caurviju prasmju, izpratnes un </a:t>
            </a:r>
            <a:r>
              <a:rPr lang="lv-LV" dirty="0" err="1"/>
              <a:t>pamatprasmju</a:t>
            </a:r>
            <a:r>
              <a:rPr lang="lv-LV" dirty="0"/>
              <a:t> mācību jomās attīstību un ieradumu veidošanos, kas balstīti vērtībās. Mācību process ir personiski nozīmīgs bērnam viņa individuālajā attīstībā. Galvenā mācību organizācijas forma ir bērna brīva un organizēta </a:t>
            </a:r>
            <a:r>
              <a:rPr lang="lv-LV" dirty="0" err="1"/>
              <a:t>rotaļdarbība</a:t>
            </a:r>
            <a:r>
              <a:rPr lang="lv-LV" dirty="0"/>
              <a:t> visas dienas garumā, saskaņā ar bērna vajadzībām, interesēm un izglītības iestādes iekšējo kārtību.</a:t>
            </a:r>
          </a:p>
          <a:p>
            <a:endParaRPr lang="lv-LV" dirty="0"/>
          </a:p>
          <a:p>
            <a:r>
              <a:rPr lang="en-US" dirty="0"/>
              <a:t> </a:t>
            </a:r>
            <a:r>
              <a:rPr lang="en-US" dirty="0" err="1"/>
              <a:t>Pirmsskolas</a:t>
            </a:r>
            <a:r>
              <a:rPr lang="en-US" dirty="0"/>
              <a:t> </a:t>
            </a:r>
            <a:r>
              <a:rPr lang="en-US" dirty="0" err="1"/>
              <a:t>mācību</a:t>
            </a:r>
            <a:r>
              <a:rPr lang="en-US" dirty="0"/>
              <a:t> </a:t>
            </a:r>
            <a:r>
              <a:rPr lang="en-US" dirty="0" err="1"/>
              <a:t>saturu</a:t>
            </a:r>
            <a:r>
              <a:rPr lang="en-US" dirty="0"/>
              <a:t> </a:t>
            </a:r>
            <a:r>
              <a:rPr lang="en-US" dirty="0" err="1"/>
              <a:t>bērns</a:t>
            </a:r>
            <a:r>
              <a:rPr lang="en-US" dirty="0"/>
              <a:t> </a:t>
            </a:r>
            <a:r>
              <a:rPr lang="en-US" dirty="0" err="1"/>
              <a:t>apgūst</a:t>
            </a:r>
            <a:r>
              <a:rPr lang="en-US" dirty="0"/>
              <a:t>, </a:t>
            </a:r>
            <a:r>
              <a:rPr lang="en-US" dirty="0" err="1"/>
              <a:t>atklājot</a:t>
            </a:r>
            <a:r>
              <a:rPr lang="en-US" dirty="0"/>
              <a:t> </a:t>
            </a:r>
            <a:r>
              <a:rPr lang="en-US" dirty="0" err="1"/>
              <a:t>lielās</a:t>
            </a:r>
            <a:r>
              <a:rPr lang="en-US" dirty="0"/>
              <a:t> </a:t>
            </a:r>
            <a:r>
              <a:rPr lang="en-US" dirty="0" err="1"/>
              <a:t>idejas</a:t>
            </a:r>
            <a:r>
              <a:rPr lang="en-US" dirty="0"/>
              <a:t>: Kas es </a:t>
            </a:r>
            <a:r>
              <a:rPr lang="en-US" dirty="0" err="1"/>
              <a:t>esmu</a:t>
            </a:r>
            <a:r>
              <a:rPr lang="en-US" dirty="0"/>
              <a:t>? Kas </a:t>
            </a:r>
            <a:r>
              <a:rPr lang="en-US" dirty="0" err="1"/>
              <a:t>mēs</a:t>
            </a:r>
            <a:r>
              <a:rPr lang="en-US" dirty="0"/>
              <a:t> </a:t>
            </a:r>
            <a:r>
              <a:rPr lang="en-US" dirty="0" err="1"/>
              <a:t>esam</a:t>
            </a:r>
            <a:r>
              <a:rPr lang="en-US" dirty="0"/>
              <a:t>? </a:t>
            </a:r>
            <a:r>
              <a:rPr lang="en-US" dirty="0" err="1"/>
              <a:t>Kā</a:t>
            </a:r>
            <a:r>
              <a:rPr lang="en-US" dirty="0"/>
              <a:t> </a:t>
            </a:r>
            <a:r>
              <a:rPr lang="en-US" dirty="0" err="1"/>
              <a:t>mēs</a:t>
            </a:r>
            <a:r>
              <a:rPr lang="en-US" dirty="0"/>
              <a:t> </a:t>
            </a:r>
            <a:r>
              <a:rPr lang="en-US" dirty="0" err="1"/>
              <a:t>izturamies</a:t>
            </a:r>
            <a:r>
              <a:rPr lang="en-US" dirty="0"/>
              <a:t> </a:t>
            </a:r>
            <a:r>
              <a:rPr lang="en-US" dirty="0" err="1"/>
              <a:t>pret</a:t>
            </a:r>
            <a:r>
              <a:rPr lang="en-US" dirty="0"/>
              <a:t> </a:t>
            </a:r>
            <a:r>
              <a:rPr lang="en-US" dirty="0" err="1"/>
              <a:t>pasauli</a:t>
            </a:r>
            <a:r>
              <a:rPr lang="en-US" dirty="0"/>
              <a:t>? </a:t>
            </a:r>
            <a:r>
              <a:rPr lang="en-US" dirty="0" err="1"/>
              <a:t>Cik</a:t>
            </a:r>
            <a:r>
              <a:rPr lang="en-US" dirty="0"/>
              <a:t> </a:t>
            </a:r>
            <a:r>
              <a:rPr lang="en-US" dirty="0" err="1"/>
              <a:t>daudzveidīgā</a:t>
            </a:r>
            <a:r>
              <a:rPr lang="en-US" dirty="0"/>
              <a:t> </a:t>
            </a:r>
            <a:r>
              <a:rPr lang="en-US" dirty="0" err="1"/>
              <a:t>dabā</a:t>
            </a:r>
            <a:r>
              <a:rPr lang="en-US" dirty="0"/>
              <a:t> es </a:t>
            </a:r>
            <a:r>
              <a:rPr lang="en-US" dirty="0" err="1"/>
              <a:t>dzīvoju</a:t>
            </a:r>
            <a:r>
              <a:rPr lang="en-US" dirty="0"/>
              <a:t>? </a:t>
            </a:r>
            <a:r>
              <a:rPr lang="en-US" dirty="0" err="1"/>
              <a:t>Cik</a:t>
            </a:r>
            <a:r>
              <a:rPr lang="en-US" dirty="0"/>
              <a:t> </a:t>
            </a:r>
            <a:r>
              <a:rPr lang="en-US" dirty="0" err="1"/>
              <a:t>daudzveidīga</a:t>
            </a:r>
            <a:r>
              <a:rPr lang="en-US" dirty="0"/>
              <a:t> </a:t>
            </a:r>
            <a:r>
              <a:rPr lang="en-US" dirty="0" err="1"/>
              <a:t>ir</a:t>
            </a:r>
            <a:r>
              <a:rPr lang="en-US" dirty="0"/>
              <a:t> </a:t>
            </a:r>
            <a:r>
              <a:rPr lang="en-US" dirty="0" err="1"/>
              <a:t>cilvēku</a:t>
            </a:r>
            <a:r>
              <a:rPr lang="en-US" dirty="0"/>
              <a:t> </a:t>
            </a:r>
            <a:r>
              <a:rPr lang="en-US" dirty="0" err="1"/>
              <a:t>radītā</a:t>
            </a:r>
            <a:r>
              <a:rPr lang="en-US" dirty="0"/>
              <a:t> </a:t>
            </a:r>
            <a:r>
              <a:rPr lang="en-US" dirty="0" err="1"/>
              <a:t>pasaule</a:t>
            </a:r>
            <a:r>
              <a:rPr lang="en-US" dirty="0"/>
              <a:t>? Ko es </a:t>
            </a:r>
            <a:r>
              <a:rPr lang="en-US" dirty="0" err="1"/>
              <a:t>varu</a:t>
            </a:r>
            <a:r>
              <a:rPr lang="en-US" dirty="0"/>
              <a:t> </a:t>
            </a:r>
            <a:r>
              <a:rPr lang="en-US" dirty="0" err="1"/>
              <a:t>darīt</a:t>
            </a:r>
            <a:r>
              <a:rPr lang="en-US" dirty="0"/>
              <a:t> </a:t>
            </a:r>
            <a:r>
              <a:rPr lang="en-US" dirty="0" err="1"/>
              <a:t>pasaulē</a:t>
            </a:r>
            <a:r>
              <a:rPr lang="en-US" dirty="0"/>
              <a:t>? </a:t>
            </a:r>
            <a:r>
              <a:rPr lang="en-US" dirty="0" err="1"/>
              <a:t>Mācību</a:t>
            </a:r>
            <a:r>
              <a:rPr lang="en-US" dirty="0"/>
              <a:t> </a:t>
            </a:r>
            <a:r>
              <a:rPr lang="en-US" dirty="0" err="1"/>
              <a:t>saturu</a:t>
            </a:r>
            <a:r>
              <a:rPr lang="en-US" dirty="0"/>
              <a:t> </a:t>
            </a:r>
            <a:r>
              <a:rPr lang="en-US" dirty="0" err="1"/>
              <a:t>veido</a:t>
            </a:r>
            <a:r>
              <a:rPr lang="en-US" dirty="0"/>
              <a:t> </a:t>
            </a:r>
            <a:r>
              <a:rPr lang="en-US" dirty="0" err="1"/>
              <a:t>arī</a:t>
            </a:r>
            <a:r>
              <a:rPr lang="en-US" dirty="0"/>
              <a:t> </a:t>
            </a:r>
            <a:r>
              <a:rPr lang="en-US" dirty="0" err="1"/>
              <a:t>caurviju</a:t>
            </a:r>
            <a:r>
              <a:rPr lang="en-US" dirty="0"/>
              <a:t> </a:t>
            </a:r>
            <a:r>
              <a:rPr lang="en-US" dirty="0" err="1"/>
              <a:t>prasmes</a:t>
            </a:r>
            <a:r>
              <a:rPr lang="en-US" dirty="0"/>
              <a:t>, kas </a:t>
            </a:r>
            <a:r>
              <a:rPr lang="en-US" dirty="0" err="1"/>
              <a:t>integrētas</a:t>
            </a:r>
            <a:r>
              <a:rPr lang="en-US" dirty="0"/>
              <a:t> </a:t>
            </a:r>
            <a:r>
              <a:rPr lang="en-US" dirty="0" err="1"/>
              <a:t>mācību</a:t>
            </a:r>
            <a:r>
              <a:rPr lang="en-US" dirty="0"/>
              <a:t> </a:t>
            </a:r>
            <a:r>
              <a:rPr lang="en-US" dirty="0" err="1"/>
              <a:t>jomās</a:t>
            </a:r>
            <a:r>
              <a:rPr lang="en-US" dirty="0"/>
              <a:t>.</a:t>
            </a:r>
          </a:p>
          <a:p>
            <a:endParaRPr lang="lv-LV" dirty="0"/>
          </a:p>
        </p:txBody>
      </p:sp>
    </p:spTree>
    <p:extLst>
      <p:ext uri="{BB962C8B-B14F-4D97-AF65-F5344CB8AC3E}">
        <p14:creationId xmlns:p14="http://schemas.microsoft.com/office/powerpoint/2010/main" val="346890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E5CF-C4A3-488B-9BEB-670F9D6926C7}"/>
              </a:ext>
            </a:extLst>
          </p:cNvPr>
          <p:cNvSpPr>
            <a:spLocks noGrp="1"/>
          </p:cNvSpPr>
          <p:nvPr>
            <p:ph type="title"/>
          </p:nvPr>
        </p:nvSpPr>
        <p:spPr/>
        <p:txBody>
          <a:bodyPr/>
          <a:lstStyle/>
          <a:p>
            <a:r>
              <a:rPr lang="lv-LV" dirty="0"/>
              <a:t>Kompetenču izglītības modelis</a:t>
            </a:r>
          </a:p>
        </p:txBody>
      </p:sp>
      <p:sp>
        <p:nvSpPr>
          <p:cNvPr id="3" name="Content Placeholder 2">
            <a:extLst>
              <a:ext uri="{FF2B5EF4-FFF2-40B4-BE49-F238E27FC236}">
                <a16:creationId xmlns:a16="http://schemas.microsoft.com/office/drawing/2014/main" id="{08E3739B-1E79-4F2A-9E14-B5CC4789B2A4}"/>
              </a:ext>
            </a:extLst>
          </p:cNvPr>
          <p:cNvSpPr>
            <a:spLocks noGrp="1"/>
          </p:cNvSpPr>
          <p:nvPr>
            <p:ph sz="quarter" idx="13"/>
          </p:nvPr>
        </p:nvSpPr>
        <p:spPr>
          <a:xfrm>
            <a:off x="913774" y="1765300"/>
            <a:ext cx="10363826" cy="5092700"/>
          </a:xfrm>
        </p:spPr>
        <p:txBody>
          <a:bodyPr/>
          <a:lstStyle/>
          <a:p>
            <a:pPr marL="0" indent="0">
              <a:buNone/>
            </a:pPr>
            <a:r>
              <a:rPr lang="lv-LV" b="1" dirty="0"/>
              <a:t>Caurviju prasmes:</a:t>
            </a:r>
          </a:p>
          <a:p>
            <a:pPr>
              <a:buAutoNum type="arabicPeriod"/>
            </a:pPr>
            <a:r>
              <a:rPr lang="lv-LV" dirty="0" err="1"/>
              <a:t>Pašizziņa</a:t>
            </a:r>
            <a:r>
              <a:rPr lang="lv-LV" dirty="0"/>
              <a:t> un </a:t>
            </a:r>
            <a:r>
              <a:rPr lang="lv-LV" dirty="0" err="1"/>
              <a:t>pašvadība</a:t>
            </a:r>
            <a:r>
              <a:rPr lang="lv-LV" dirty="0"/>
              <a:t>,</a:t>
            </a:r>
          </a:p>
          <a:p>
            <a:pPr>
              <a:buAutoNum type="arabicPeriod"/>
            </a:pPr>
            <a:r>
              <a:rPr lang="lv-LV" dirty="0"/>
              <a:t>Domāšana un radošums,</a:t>
            </a:r>
          </a:p>
          <a:p>
            <a:pPr>
              <a:buAutoNum type="arabicPeriod"/>
            </a:pPr>
            <a:r>
              <a:rPr lang="lv-LV" dirty="0"/>
              <a:t>Sadarbība un līdzdalība,</a:t>
            </a:r>
          </a:p>
          <a:p>
            <a:pPr>
              <a:buAutoNum type="arabicPeriod"/>
            </a:pPr>
            <a:r>
              <a:rPr lang="lv-LV" dirty="0"/>
              <a:t>Digitālā prasme.</a:t>
            </a:r>
            <a:endParaRPr lang="en-US" dirty="0"/>
          </a:p>
          <a:p>
            <a:pPr marL="0" indent="0">
              <a:buNone/>
            </a:pPr>
            <a:endParaRPr lang="lv-LV" dirty="0"/>
          </a:p>
        </p:txBody>
      </p:sp>
      <p:pic>
        <p:nvPicPr>
          <p:cNvPr id="4" name="Picture 3">
            <a:extLst>
              <a:ext uri="{FF2B5EF4-FFF2-40B4-BE49-F238E27FC236}">
                <a16:creationId xmlns:a16="http://schemas.microsoft.com/office/drawing/2014/main" id="{42E1677B-77ED-40D1-99E9-CA0F8F6277B9}"/>
              </a:ext>
            </a:extLst>
          </p:cNvPr>
          <p:cNvPicPr>
            <a:picLocks noChangeAspect="1"/>
          </p:cNvPicPr>
          <p:nvPr/>
        </p:nvPicPr>
        <p:blipFill>
          <a:blip r:embed="rId2"/>
          <a:stretch>
            <a:fillRect/>
          </a:stretch>
        </p:blipFill>
        <p:spPr>
          <a:xfrm rot="981545">
            <a:off x="6965475" y="2329499"/>
            <a:ext cx="2636419" cy="3220847"/>
          </a:xfrm>
          <a:prstGeom prst="rect">
            <a:avLst/>
          </a:prstGeom>
        </p:spPr>
      </p:pic>
    </p:spTree>
    <p:extLst>
      <p:ext uri="{BB962C8B-B14F-4D97-AF65-F5344CB8AC3E}">
        <p14:creationId xmlns:p14="http://schemas.microsoft.com/office/powerpoint/2010/main" val="3861059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D72C1-CEC5-4D32-97C0-F2FF7DF52CEF}"/>
              </a:ext>
            </a:extLst>
          </p:cNvPr>
          <p:cNvSpPr>
            <a:spLocks noGrp="1"/>
          </p:cNvSpPr>
          <p:nvPr>
            <p:ph type="title"/>
          </p:nvPr>
        </p:nvSpPr>
        <p:spPr>
          <a:xfrm>
            <a:off x="913775" y="618517"/>
            <a:ext cx="10364451" cy="1095983"/>
          </a:xfrm>
        </p:spPr>
        <p:txBody>
          <a:bodyPr/>
          <a:lstStyle/>
          <a:p>
            <a:r>
              <a:rPr lang="lv-LV" dirty="0"/>
              <a:t>Kompetenču izglītības modelis</a:t>
            </a:r>
          </a:p>
        </p:txBody>
      </p:sp>
      <p:sp>
        <p:nvSpPr>
          <p:cNvPr id="3" name="Content Placeholder 2">
            <a:extLst>
              <a:ext uri="{FF2B5EF4-FFF2-40B4-BE49-F238E27FC236}">
                <a16:creationId xmlns:a16="http://schemas.microsoft.com/office/drawing/2014/main" id="{19954FE5-89E1-4A61-AC03-864659A1BF0A}"/>
              </a:ext>
            </a:extLst>
          </p:cNvPr>
          <p:cNvSpPr>
            <a:spLocks noGrp="1"/>
          </p:cNvSpPr>
          <p:nvPr>
            <p:ph sz="quarter" idx="13"/>
          </p:nvPr>
        </p:nvSpPr>
        <p:spPr>
          <a:xfrm>
            <a:off x="913774" y="1422400"/>
            <a:ext cx="10363826" cy="5435600"/>
          </a:xfrm>
        </p:spPr>
        <p:txBody>
          <a:bodyPr/>
          <a:lstStyle/>
          <a:p>
            <a:pPr marL="0" indent="0">
              <a:buNone/>
            </a:pPr>
            <a:r>
              <a:rPr lang="lv-LV" b="1" dirty="0"/>
              <a:t>Mācību jomas:</a:t>
            </a:r>
          </a:p>
          <a:p>
            <a:pPr>
              <a:buAutoNum type="arabicPeriod"/>
            </a:pPr>
            <a:r>
              <a:rPr lang="lv-LV" dirty="0"/>
              <a:t>valodu,</a:t>
            </a:r>
          </a:p>
          <a:p>
            <a:pPr>
              <a:buAutoNum type="arabicPeriod"/>
            </a:pPr>
            <a:r>
              <a:rPr lang="lv-LV" dirty="0"/>
              <a:t>sociālā un pilsoniskā,</a:t>
            </a:r>
          </a:p>
          <a:p>
            <a:pPr>
              <a:buAutoNum type="arabicPeriod"/>
            </a:pPr>
            <a:r>
              <a:rPr lang="lv-LV" dirty="0"/>
              <a:t>kultūras izpratnes un pašizpausmes mākslā joma, tehnoloģiju,</a:t>
            </a:r>
          </a:p>
          <a:p>
            <a:pPr>
              <a:buAutoNum type="arabicPeriod"/>
            </a:pPr>
            <a:r>
              <a:rPr lang="lv-LV" dirty="0"/>
              <a:t>dabaszinātņu, </a:t>
            </a:r>
          </a:p>
          <a:p>
            <a:pPr>
              <a:buAutoNum type="arabicPeriod"/>
            </a:pPr>
            <a:r>
              <a:rPr lang="lv-LV" dirty="0"/>
              <a:t>matemātikas,</a:t>
            </a:r>
          </a:p>
          <a:p>
            <a:pPr>
              <a:buAutoNum type="arabicPeriod"/>
            </a:pPr>
            <a:r>
              <a:rPr lang="lv-LV" dirty="0"/>
              <a:t>veselības un fiziskās aktivitātes.</a:t>
            </a:r>
            <a:endParaRPr lang="en-US" dirty="0"/>
          </a:p>
          <a:p>
            <a:endParaRPr lang="lv-LV" dirty="0"/>
          </a:p>
        </p:txBody>
      </p:sp>
    </p:spTree>
    <p:extLst>
      <p:ext uri="{BB962C8B-B14F-4D97-AF65-F5344CB8AC3E}">
        <p14:creationId xmlns:p14="http://schemas.microsoft.com/office/powerpoint/2010/main" val="3574046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9BD66-266A-4314-9087-AA0864D61C6F}"/>
              </a:ext>
            </a:extLst>
          </p:cNvPr>
          <p:cNvSpPr>
            <a:spLocks noGrp="1"/>
          </p:cNvSpPr>
          <p:nvPr>
            <p:ph type="title"/>
          </p:nvPr>
        </p:nvSpPr>
        <p:spPr/>
        <p:txBody>
          <a:bodyPr/>
          <a:lstStyle/>
          <a:p>
            <a:r>
              <a:rPr lang="lv-LV" dirty="0"/>
              <a:t>Kompetenču izglītības modelis</a:t>
            </a:r>
          </a:p>
        </p:txBody>
      </p:sp>
      <p:sp>
        <p:nvSpPr>
          <p:cNvPr id="3" name="Content Placeholder 2">
            <a:extLst>
              <a:ext uri="{FF2B5EF4-FFF2-40B4-BE49-F238E27FC236}">
                <a16:creationId xmlns:a16="http://schemas.microsoft.com/office/drawing/2014/main" id="{F501E3F8-C6FE-49F6-B07F-41F49E3FEA63}"/>
              </a:ext>
            </a:extLst>
          </p:cNvPr>
          <p:cNvSpPr>
            <a:spLocks noGrp="1"/>
          </p:cNvSpPr>
          <p:nvPr>
            <p:ph sz="quarter" idx="13"/>
          </p:nvPr>
        </p:nvSpPr>
        <p:spPr>
          <a:xfrm>
            <a:off x="913774" y="2367092"/>
            <a:ext cx="10704978" cy="4327323"/>
          </a:xfrm>
        </p:spPr>
        <p:txBody>
          <a:bodyPr>
            <a:normAutofit fontScale="92500" lnSpcReduction="20000"/>
          </a:bodyPr>
          <a:lstStyle/>
          <a:p>
            <a:pPr marL="0" indent="0">
              <a:buNone/>
            </a:pPr>
            <a:r>
              <a:rPr lang="lv-LV" b="1" dirty="0"/>
              <a:t>Izglītības saturs tiek organizēts:</a:t>
            </a:r>
            <a:endParaRPr lang="lv-LV" dirty="0"/>
          </a:p>
          <a:p>
            <a:pPr marL="0" indent="0" fontAlgn="base">
              <a:buNone/>
            </a:pPr>
            <a:r>
              <a:rPr lang="lv-LV" dirty="0"/>
              <a:t/>
            </a:r>
            <a:br>
              <a:rPr lang="lv-LV" dirty="0"/>
            </a:br>
            <a:r>
              <a:rPr lang="lv-LV" dirty="0"/>
              <a:t>visas dienas garumā,</a:t>
            </a:r>
          </a:p>
          <a:p>
            <a:pPr marL="0" indent="0" fontAlgn="base">
              <a:buNone/>
            </a:pPr>
            <a:r>
              <a:rPr lang="lv-LV" dirty="0"/>
              <a:t/>
            </a:r>
            <a:br>
              <a:rPr lang="lv-LV" dirty="0"/>
            </a:br>
            <a:r>
              <a:rPr lang="lv-LV" dirty="0"/>
              <a:t>telpās un ārā,</a:t>
            </a:r>
          </a:p>
          <a:p>
            <a:pPr marL="0" indent="0" fontAlgn="base">
              <a:buNone/>
            </a:pPr>
            <a:r>
              <a:rPr lang="lv-LV" dirty="0"/>
              <a:t/>
            </a:r>
            <a:br>
              <a:rPr lang="lv-LV" dirty="0"/>
            </a:br>
            <a:r>
              <a:rPr lang="lv-LV" dirty="0"/>
              <a:t>ievērojot bērnu brīvu un patstāvīgu rotaļāšanos,</a:t>
            </a:r>
          </a:p>
          <a:p>
            <a:pPr marL="0" indent="0" fontAlgn="base">
              <a:buNone/>
            </a:pPr>
            <a:r>
              <a:rPr lang="lv-LV" dirty="0"/>
              <a:t/>
            </a:r>
            <a:br>
              <a:rPr lang="lv-LV" dirty="0"/>
            </a:br>
            <a:r>
              <a:rPr lang="lv-LV" dirty="0"/>
              <a:t>pedagoga mērķtiecīgi organizētu un netieši vadītu mācīšanos </a:t>
            </a:r>
            <a:r>
              <a:rPr lang="lv-LV" dirty="0" err="1"/>
              <a:t>rotaļdarbībā</a:t>
            </a:r>
            <a:r>
              <a:rPr lang="lv-LV" dirty="0"/>
              <a:t>,</a:t>
            </a:r>
          </a:p>
          <a:p>
            <a:pPr marL="0" indent="0" fontAlgn="base">
              <a:buNone/>
            </a:pPr>
            <a:r>
              <a:rPr lang="lv-LV" dirty="0"/>
              <a:t/>
            </a:r>
            <a:br>
              <a:rPr lang="lv-LV" dirty="0"/>
            </a:br>
            <a:r>
              <a:rPr lang="lv-LV" dirty="0"/>
              <a:t>nodrošinot vienmērīgu slodzi, atpūtu un bērna darbošanos atbilstoši individuālajām spējām.</a:t>
            </a:r>
          </a:p>
          <a:p>
            <a:endParaRPr lang="lv-LV" dirty="0"/>
          </a:p>
        </p:txBody>
      </p:sp>
    </p:spTree>
    <p:extLst>
      <p:ext uri="{BB962C8B-B14F-4D97-AF65-F5344CB8AC3E}">
        <p14:creationId xmlns:p14="http://schemas.microsoft.com/office/powerpoint/2010/main" val="2275875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1B84-839E-4812-AF86-B7D317254B49}"/>
              </a:ext>
            </a:extLst>
          </p:cNvPr>
          <p:cNvSpPr>
            <a:spLocks noGrp="1"/>
          </p:cNvSpPr>
          <p:nvPr>
            <p:ph type="title"/>
          </p:nvPr>
        </p:nvSpPr>
        <p:spPr/>
        <p:txBody>
          <a:bodyPr/>
          <a:lstStyle/>
          <a:p>
            <a:r>
              <a:rPr lang="lv-LV" b="1" dirty="0"/>
              <a:t>Kad un kā bērns mācās?</a:t>
            </a:r>
            <a:r>
              <a:rPr lang="lv-LV" dirty="0"/>
              <a:t/>
            </a:r>
            <a:br>
              <a:rPr lang="lv-LV" dirty="0"/>
            </a:br>
            <a:endParaRPr lang="lv-LV" dirty="0"/>
          </a:p>
        </p:txBody>
      </p:sp>
      <p:sp>
        <p:nvSpPr>
          <p:cNvPr id="3" name="Content Placeholder 2">
            <a:extLst>
              <a:ext uri="{FF2B5EF4-FFF2-40B4-BE49-F238E27FC236}">
                <a16:creationId xmlns:a16="http://schemas.microsoft.com/office/drawing/2014/main" id="{355A98ED-AACD-4ACE-82F5-8CD31C8D2E52}"/>
              </a:ext>
            </a:extLst>
          </p:cNvPr>
          <p:cNvSpPr>
            <a:spLocks noGrp="1"/>
          </p:cNvSpPr>
          <p:nvPr>
            <p:ph sz="quarter" idx="13"/>
          </p:nvPr>
        </p:nvSpPr>
        <p:spPr>
          <a:xfrm>
            <a:off x="913774" y="2367091"/>
            <a:ext cx="11278226" cy="4704827"/>
          </a:xfrm>
        </p:spPr>
        <p:txBody>
          <a:bodyPr>
            <a:normAutofit fontScale="40000" lnSpcReduction="20000"/>
          </a:bodyPr>
          <a:lstStyle/>
          <a:p>
            <a:pPr marL="0" indent="0">
              <a:buNone/>
            </a:pPr>
            <a:r>
              <a:rPr lang="lv-LV" sz="4000" dirty="0"/>
              <a:t/>
            </a:r>
            <a:br>
              <a:rPr lang="lv-LV" sz="4000" dirty="0"/>
            </a:br>
            <a:r>
              <a:rPr lang="lv-LV" sz="4000" dirty="0"/>
              <a:t>Bērns mācās visu laiku, nepārtraukti (bērnudārzā, mājās, rotaļlaukumā, ikdienas situācijās,  kāpjot pa kāpnēm, pusdienojot utt.)</a:t>
            </a:r>
          </a:p>
          <a:p>
            <a:r>
              <a:rPr lang="lv-LV" sz="4000" dirty="0"/>
              <a:t>Bērns mācās darbojoties (bērns vēro, izmēģina, kļūdās, atkal mēģina un atkārto vairākas reizes, jautā, lūdz palīdzību)</a:t>
            </a:r>
          </a:p>
          <a:p>
            <a:r>
              <a:rPr lang="lv-LV" sz="4000" dirty="0"/>
              <a:t>Pieaugušais māca ar savu piemēru (bērns no vecāka/ pieaugušā mācās jebkurā brīdī – bērns izmanto vārdus, kurus lieto vecāks, žestus, bērns atdarina vecāku)</a:t>
            </a:r>
          </a:p>
          <a:p>
            <a:r>
              <a:rPr lang="lv-LV" sz="4000" dirty="0"/>
              <a:t/>
            </a:r>
            <a:br>
              <a:rPr lang="lv-LV" sz="4000" dirty="0"/>
            </a:br>
            <a:r>
              <a:rPr lang="lv-LV" sz="4000" b="1" dirty="0"/>
              <a:t>Bērns mācās:</a:t>
            </a:r>
            <a:endParaRPr lang="lv-LV" sz="4000" dirty="0"/>
          </a:p>
          <a:p>
            <a:pPr fontAlgn="base"/>
            <a:r>
              <a:rPr lang="lv-LV" sz="4000" dirty="0"/>
              <a:t>redzot ko dara vecāks / skolotājs, </a:t>
            </a:r>
          </a:p>
          <a:p>
            <a:pPr fontAlgn="base"/>
            <a:r>
              <a:rPr lang="lv-LV" sz="4000" dirty="0"/>
              <a:t>klausoties - kā runā vecāks / skolotājs, </a:t>
            </a:r>
          </a:p>
          <a:p>
            <a:pPr fontAlgn="base"/>
            <a:r>
              <a:rPr lang="lv-LV" sz="4000" dirty="0"/>
              <a:t>atdarinot -  kā dara vecāks / skolotājs, </a:t>
            </a:r>
          </a:p>
          <a:p>
            <a:pPr fontAlgn="base"/>
            <a:r>
              <a:rPr lang="lv-LV" sz="4000" dirty="0"/>
              <a:t>darot kopā ar vecāku / skolotāju.</a:t>
            </a:r>
          </a:p>
          <a:p>
            <a:pPr marL="0" indent="0">
              <a:buNone/>
            </a:pPr>
            <a:r>
              <a:rPr lang="lv-LV" dirty="0"/>
              <a:t/>
            </a:r>
            <a:br>
              <a:rPr lang="lv-LV" dirty="0"/>
            </a:br>
            <a:endParaRPr lang="lv-LV" dirty="0"/>
          </a:p>
        </p:txBody>
      </p:sp>
      <p:pic>
        <p:nvPicPr>
          <p:cNvPr id="4" name="Picture 3">
            <a:extLst>
              <a:ext uri="{FF2B5EF4-FFF2-40B4-BE49-F238E27FC236}">
                <a16:creationId xmlns:a16="http://schemas.microsoft.com/office/drawing/2014/main" id="{9B147366-BEB2-4BEC-943F-62F36F0ADACE}"/>
              </a:ext>
            </a:extLst>
          </p:cNvPr>
          <p:cNvPicPr>
            <a:picLocks noChangeAspect="1"/>
          </p:cNvPicPr>
          <p:nvPr/>
        </p:nvPicPr>
        <p:blipFill>
          <a:blip r:embed="rId2"/>
          <a:stretch>
            <a:fillRect/>
          </a:stretch>
        </p:blipFill>
        <p:spPr>
          <a:xfrm>
            <a:off x="6645479" y="4407585"/>
            <a:ext cx="3723314" cy="2262430"/>
          </a:xfrm>
          <a:prstGeom prst="rect">
            <a:avLst/>
          </a:prstGeom>
        </p:spPr>
      </p:pic>
    </p:spTree>
    <p:extLst>
      <p:ext uri="{BB962C8B-B14F-4D97-AF65-F5344CB8AC3E}">
        <p14:creationId xmlns:p14="http://schemas.microsoft.com/office/powerpoint/2010/main" val="53400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7A9BC-CA13-40BB-B192-2D412E62F5F9}"/>
              </a:ext>
            </a:extLst>
          </p:cNvPr>
          <p:cNvSpPr>
            <a:spLocks noGrp="1"/>
          </p:cNvSpPr>
          <p:nvPr>
            <p:ph type="title"/>
          </p:nvPr>
        </p:nvSpPr>
        <p:spPr/>
        <p:txBody>
          <a:bodyPr/>
          <a:lstStyle/>
          <a:p>
            <a:r>
              <a:rPr lang="lv-LV" dirty="0"/>
              <a:t>Ieteikumi Vecākiem, palīdzot bērnam apgūt pirmsskolas izglītības programmu</a:t>
            </a:r>
            <a:br>
              <a:rPr lang="lv-LV" dirty="0"/>
            </a:br>
            <a:endParaRPr lang="lv-LV" dirty="0"/>
          </a:p>
        </p:txBody>
      </p:sp>
      <p:sp>
        <p:nvSpPr>
          <p:cNvPr id="3" name="Content Placeholder 2">
            <a:extLst>
              <a:ext uri="{FF2B5EF4-FFF2-40B4-BE49-F238E27FC236}">
                <a16:creationId xmlns:a16="http://schemas.microsoft.com/office/drawing/2014/main" id="{3BCAD54E-CD4C-4036-8C34-ACC44D38D7FB}"/>
              </a:ext>
            </a:extLst>
          </p:cNvPr>
          <p:cNvSpPr>
            <a:spLocks noGrp="1"/>
          </p:cNvSpPr>
          <p:nvPr>
            <p:ph sz="quarter" idx="13"/>
          </p:nvPr>
        </p:nvSpPr>
        <p:spPr>
          <a:xfrm>
            <a:off x="913773" y="2367092"/>
            <a:ext cx="10998593" cy="4268600"/>
          </a:xfrm>
        </p:spPr>
        <p:txBody>
          <a:bodyPr>
            <a:normAutofit fontScale="85000" lnSpcReduction="20000"/>
          </a:bodyPr>
          <a:lstStyle/>
          <a:p>
            <a:pPr fontAlgn="base"/>
            <a:r>
              <a:rPr lang="lv-LV" dirty="0"/>
              <a:t/>
            </a:r>
            <a:br>
              <a:rPr lang="lv-LV" dirty="0"/>
            </a:br>
            <a:r>
              <a:rPr lang="lv-LV" u="sng" dirty="0"/>
              <a:t>vecāki iespēju robežās iesaistās un līdzdarbojas grupas dzīvē</a:t>
            </a:r>
            <a:r>
              <a:rPr lang="lv-LV" dirty="0"/>
              <a:t>, </a:t>
            </a:r>
          </a:p>
          <a:p>
            <a:pPr fontAlgn="base"/>
            <a:r>
              <a:rPr lang="lv-LV" u="sng" dirty="0"/>
              <a:t>ejot uz mājām un mājās - pārrunā grupiņā apgūto tēmu</a:t>
            </a:r>
            <a:r>
              <a:rPr lang="lv-LV" dirty="0"/>
              <a:t>, izpēta grāmatas u.c.</a:t>
            </a:r>
          </a:p>
          <a:p>
            <a:pPr fontAlgn="base"/>
            <a:r>
              <a:rPr lang="lv-LV" dirty="0"/>
              <a:t/>
            </a:r>
            <a:br>
              <a:rPr lang="lv-LV" dirty="0"/>
            </a:br>
            <a:r>
              <a:rPr lang="lv-LV" u="sng" dirty="0"/>
              <a:t>dot bērniem iespēju arī mājās būt patstāvīgam, turpinot apgūt dažādas prasmes</a:t>
            </a:r>
            <a:r>
              <a:rPr lang="lv-LV" dirty="0"/>
              <a:t> - pats saģērbjas, sakārto savas mantas, ieliek ēdienu, ielej dzērienu, noslauka putekļus, aplej puķes u.c.  </a:t>
            </a:r>
          </a:p>
          <a:p>
            <a:pPr fontAlgn="base"/>
            <a:r>
              <a:rPr lang="lv-LV" dirty="0"/>
              <a:t/>
            </a:r>
            <a:br>
              <a:rPr lang="lv-LV" dirty="0"/>
            </a:br>
            <a:r>
              <a:rPr lang="lv-LV" u="sng" dirty="0"/>
              <a:t>turpināt pilnveidot sava bērna pirmsskolā iegūtās prasmes un  zināšanas </a:t>
            </a:r>
            <a:r>
              <a:rPr lang="lv-LV" dirty="0"/>
              <a:t>(runāt ar bērnu, lasīt pasakas, pētīt ilustrācijas, līmēt, zīmēt, vīt, pīt, celt u.c.)</a:t>
            </a:r>
          </a:p>
          <a:p>
            <a:pPr fontAlgn="base"/>
            <a:r>
              <a:rPr lang="lv-LV" dirty="0"/>
              <a:t/>
            </a:r>
            <a:br>
              <a:rPr lang="lv-LV" dirty="0"/>
            </a:br>
            <a:r>
              <a:rPr lang="lv-LV" u="sng" dirty="0"/>
              <a:t>atbalsta sava bērna individuālo attīstību, sasniegumus</a:t>
            </a:r>
            <a:r>
              <a:rPr lang="lv-LV" dirty="0"/>
              <a:t>, jo katrs bērns ir īpašs, savam vecākam svarīgs. Bērni ir dažādi un neatkārtojami!</a:t>
            </a:r>
            <a:br>
              <a:rPr lang="lv-LV" dirty="0"/>
            </a:br>
            <a:endParaRPr lang="lv-LV" dirty="0"/>
          </a:p>
        </p:txBody>
      </p:sp>
      <p:pic>
        <p:nvPicPr>
          <p:cNvPr id="5" name="Picture 4">
            <a:extLst>
              <a:ext uri="{FF2B5EF4-FFF2-40B4-BE49-F238E27FC236}">
                <a16:creationId xmlns:a16="http://schemas.microsoft.com/office/drawing/2014/main" id="{FD2F9A5F-B8AC-407F-B5C4-8F72CB5400AD}"/>
              </a:ext>
            </a:extLst>
          </p:cNvPr>
          <p:cNvPicPr>
            <a:picLocks noChangeAspect="1"/>
          </p:cNvPicPr>
          <p:nvPr/>
        </p:nvPicPr>
        <p:blipFill>
          <a:blip r:embed="rId2"/>
          <a:stretch>
            <a:fillRect/>
          </a:stretch>
        </p:blipFill>
        <p:spPr>
          <a:xfrm>
            <a:off x="9755348" y="1606535"/>
            <a:ext cx="2362200" cy="1933575"/>
          </a:xfrm>
          <a:prstGeom prst="rect">
            <a:avLst/>
          </a:prstGeom>
        </p:spPr>
      </p:pic>
    </p:spTree>
    <p:extLst>
      <p:ext uri="{BB962C8B-B14F-4D97-AF65-F5344CB8AC3E}">
        <p14:creationId xmlns:p14="http://schemas.microsoft.com/office/powerpoint/2010/main" val="286455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8A43-A719-4795-A055-08610F74BCAD}"/>
              </a:ext>
            </a:extLst>
          </p:cNvPr>
          <p:cNvSpPr>
            <a:spLocks noGrp="1"/>
          </p:cNvSpPr>
          <p:nvPr>
            <p:ph type="title"/>
          </p:nvPr>
        </p:nvSpPr>
        <p:spPr>
          <a:xfrm>
            <a:off x="913775" y="101601"/>
            <a:ext cx="10364451" cy="812799"/>
          </a:xfrm>
        </p:spPr>
        <p:txBody>
          <a:bodyPr/>
          <a:lstStyle/>
          <a:p>
            <a:r>
              <a:rPr lang="lv-LV" dirty="0"/>
              <a:t>Grupu komplektācija 2022./2023. mācību gads</a:t>
            </a:r>
          </a:p>
        </p:txBody>
      </p:sp>
      <p:sp>
        <p:nvSpPr>
          <p:cNvPr id="3" name="Content Placeholder 2">
            <a:extLst>
              <a:ext uri="{FF2B5EF4-FFF2-40B4-BE49-F238E27FC236}">
                <a16:creationId xmlns:a16="http://schemas.microsoft.com/office/drawing/2014/main" id="{4D1EACBD-186F-4E1B-B4E3-62CCB529074B}"/>
              </a:ext>
            </a:extLst>
          </p:cNvPr>
          <p:cNvSpPr>
            <a:spLocks noGrp="1"/>
          </p:cNvSpPr>
          <p:nvPr>
            <p:ph sz="quarter" idx="13"/>
          </p:nvPr>
        </p:nvSpPr>
        <p:spPr>
          <a:xfrm>
            <a:off x="913774" y="914400"/>
            <a:ext cx="10363826" cy="5715000"/>
          </a:xfrm>
        </p:spPr>
        <p:txBody>
          <a:bodyPr>
            <a:normAutofit fontScale="70000" lnSpcReduction="20000"/>
          </a:bodyPr>
          <a:lstStyle/>
          <a:p>
            <a:r>
              <a:rPr lang="lv-LV" dirty="0"/>
              <a:t>1. grupa «kamenītes» – bērnu vecums – 2 - 3 gadi, skolotājas antra rateniece un ieva gabrāne, skolotāju palīgs – </a:t>
            </a:r>
            <a:r>
              <a:rPr lang="lv-LV" dirty="0" smtClean="0"/>
              <a:t>Daiga Ārmane-Belinska.</a:t>
            </a:r>
            <a:endParaRPr lang="lv-LV" dirty="0"/>
          </a:p>
          <a:p>
            <a:r>
              <a:rPr lang="lv-LV" dirty="0"/>
              <a:t>2. grupa «taurenīši» – bērnu vecums 1.5 – 2 gadi, skolotājas </a:t>
            </a:r>
            <a:r>
              <a:rPr lang="lv-LV" dirty="0" err="1"/>
              <a:t>ilze</a:t>
            </a:r>
            <a:r>
              <a:rPr lang="lv-LV" dirty="0"/>
              <a:t> </a:t>
            </a:r>
            <a:r>
              <a:rPr lang="lv-LV" dirty="0" err="1"/>
              <a:t>brūklena</a:t>
            </a:r>
            <a:r>
              <a:rPr lang="lv-LV" dirty="0"/>
              <a:t> un </a:t>
            </a:r>
            <a:r>
              <a:rPr lang="lv-LV" dirty="0" err="1"/>
              <a:t>sņežana</a:t>
            </a:r>
            <a:r>
              <a:rPr lang="lv-LV" dirty="0"/>
              <a:t> </a:t>
            </a:r>
            <a:r>
              <a:rPr lang="lv-LV" dirty="0" err="1"/>
              <a:t>drozdova-zahare</a:t>
            </a:r>
            <a:r>
              <a:rPr lang="lv-LV" dirty="0"/>
              <a:t>, skolotāju palīgs </a:t>
            </a:r>
            <a:r>
              <a:rPr lang="lv-LV" dirty="0" err="1"/>
              <a:t>kristiana</a:t>
            </a:r>
            <a:r>
              <a:rPr lang="lv-LV" dirty="0"/>
              <a:t> </a:t>
            </a:r>
            <a:r>
              <a:rPr lang="lv-LV" dirty="0" err="1"/>
              <a:t>kavala</a:t>
            </a:r>
            <a:r>
              <a:rPr lang="lv-LV" dirty="0"/>
              <a:t>.</a:t>
            </a:r>
          </a:p>
          <a:p>
            <a:r>
              <a:rPr lang="lv-LV" dirty="0"/>
              <a:t>3. grupa «mārītes» – bērnu vecums 3 - 4. gadi, skolotājas </a:t>
            </a:r>
            <a:r>
              <a:rPr lang="lv-LV" dirty="0" err="1"/>
              <a:t>linda</a:t>
            </a:r>
            <a:r>
              <a:rPr lang="lv-LV" dirty="0"/>
              <a:t> </a:t>
            </a:r>
            <a:r>
              <a:rPr lang="lv-LV" dirty="0" err="1"/>
              <a:t>freimane</a:t>
            </a:r>
            <a:r>
              <a:rPr lang="lv-LV" dirty="0"/>
              <a:t>, </a:t>
            </a:r>
            <a:r>
              <a:rPr lang="lv-LV" dirty="0" err="1"/>
              <a:t>jeļena</a:t>
            </a:r>
            <a:r>
              <a:rPr lang="lv-LV" dirty="0"/>
              <a:t> </a:t>
            </a:r>
            <a:r>
              <a:rPr lang="lv-LV" dirty="0" err="1"/>
              <a:t>krīgere-cvetkova</a:t>
            </a:r>
            <a:r>
              <a:rPr lang="lv-LV" dirty="0"/>
              <a:t>, skolotāja palīgs </a:t>
            </a:r>
            <a:r>
              <a:rPr lang="lv-LV" dirty="0" err="1"/>
              <a:t>kitija</a:t>
            </a:r>
            <a:r>
              <a:rPr lang="lv-LV" dirty="0"/>
              <a:t> </a:t>
            </a:r>
            <a:r>
              <a:rPr lang="lv-LV" dirty="0" err="1"/>
              <a:t>jērāne</a:t>
            </a:r>
            <a:r>
              <a:rPr lang="lv-LV" dirty="0"/>
              <a:t>.</a:t>
            </a:r>
          </a:p>
          <a:p>
            <a:r>
              <a:rPr lang="lv-LV" dirty="0"/>
              <a:t>4. grupa «Gliemezīši» – bērnu vecums 5-6 gadi (</a:t>
            </a:r>
            <a:r>
              <a:rPr lang="lv-LV" dirty="0" err="1"/>
              <a:t>pilotgrupas</a:t>
            </a:r>
            <a:r>
              <a:rPr lang="lv-LV" dirty="0"/>
              <a:t> modelis 1+2),  skolotāja </a:t>
            </a:r>
            <a:r>
              <a:rPr lang="lv-LV" dirty="0" err="1"/>
              <a:t>zane</a:t>
            </a:r>
            <a:r>
              <a:rPr lang="lv-LV" dirty="0"/>
              <a:t> </a:t>
            </a:r>
            <a:r>
              <a:rPr lang="lv-LV" dirty="0" err="1"/>
              <a:t>kohoviča</a:t>
            </a:r>
            <a:r>
              <a:rPr lang="lv-LV" dirty="0"/>
              <a:t>, skolotāju palīgi -  </a:t>
            </a:r>
            <a:r>
              <a:rPr lang="lv-LV" dirty="0" err="1"/>
              <a:t>svetlana</a:t>
            </a:r>
            <a:r>
              <a:rPr lang="lv-LV" dirty="0"/>
              <a:t> </a:t>
            </a:r>
            <a:r>
              <a:rPr lang="lv-LV" dirty="0" err="1"/>
              <a:t>smirnova</a:t>
            </a:r>
            <a:r>
              <a:rPr lang="lv-LV" dirty="0"/>
              <a:t>, </a:t>
            </a:r>
            <a:r>
              <a:rPr lang="lv-LV" dirty="0" err="1"/>
              <a:t>daiga</a:t>
            </a:r>
            <a:r>
              <a:rPr lang="lv-LV" dirty="0"/>
              <a:t> </a:t>
            </a:r>
            <a:r>
              <a:rPr lang="lv-LV" dirty="0" err="1"/>
              <a:t>folkheima</a:t>
            </a:r>
            <a:r>
              <a:rPr lang="lv-LV" dirty="0"/>
              <a:t>.</a:t>
            </a:r>
          </a:p>
          <a:p>
            <a:r>
              <a:rPr lang="lv-LV" dirty="0"/>
              <a:t>6. grupa «spārītes» – bērnu vecums no 5-7 gadiem (</a:t>
            </a:r>
            <a:r>
              <a:rPr lang="lv-LV" dirty="0" err="1"/>
              <a:t>pilotgrupas</a:t>
            </a:r>
            <a:r>
              <a:rPr lang="lv-LV" dirty="0"/>
              <a:t> modelis 1+2), skolotāja </a:t>
            </a:r>
            <a:r>
              <a:rPr lang="lv-LV" dirty="0" err="1"/>
              <a:t>dace</a:t>
            </a:r>
            <a:r>
              <a:rPr lang="lv-LV" dirty="0"/>
              <a:t> </a:t>
            </a:r>
            <a:r>
              <a:rPr lang="lv-LV" dirty="0" err="1"/>
              <a:t>ķibilde</a:t>
            </a:r>
            <a:r>
              <a:rPr lang="lv-LV" dirty="0"/>
              <a:t>, skolotāju palīgi </a:t>
            </a:r>
            <a:r>
              <a:rPr lang="lv-LV" dirty="0" err="1"/>
              <a:t>liene</a:t>
            </a:r>
            <a:r>
              <a:rPr lang="lv-LV" dirty="0"/>
              <a:t> </a:t>
            </a:r>
            <a:r>
              <a:rPr lang="lv-LV" dirty="0" err="1"/>
              <a:t>grīnberga</a:t>
            </a:r>
            <a:r>
              <a:rPr lang="lv-LV" dirty="0"/>
              <a:t> un </a:t>
            </a:r>
            <a:r>
              <a:rPr lang="lv-LV" dirty="0" err="1"/>
              <a:t>elvīra</a:t>
            </a:r>
            <a:r>
              <a:rPr lang="lv-LV" dirty="0"/>
              <a:t> </a:t>
            </a:r>
            <a:r>
              <a:rPr lang="lv-LV" dirty="0" err="1"/>
              <a:t>karacejeva</a:t>
            </a:r>
            <a:r>
              <a:rPr lang="lv-LV" dirty="0"/>
              <a:t>.</a:t>
            </a:r>
          </a:p>
          <a:p>
            <a:r>
              <a:rPr lang="lv-LV" dirty="0"/>
              <a:t>7. grupa «sienāzīši» – bērnu vecums 4-5 gadi (</a:t>
            </a:r>
            <a:r>
              <a:rPr lang="lv-LV" dirty="0" err="1"/>
              <a:t>pilotgrupas</a:t>
            </a:r>
            <a:r>
              <a:rPr lang="lv-LV" dirty="0"/>
              <a:t> modelis 1+2), skolotāja </a:t>
            </a:r>
            <a:r>
              <a:rPr lang="lv-LV" dirty="0" err="1"/>
              <a:t>solvita</a:t>
            </a:r>
            <a:r>
              <a:rPr lang="lv-LV" dirty="0"/>
              <a:t> </a:t>
            </a:r>
            <a:r>
              <a:rPr lang="lv-LV" dirty="0" err="1"/>
              <a:t>višņevska</a:t>
            </a:r>
            <a:r>
              <a:rPr lang="lv-LV" dirty="0"/>
              <a:t>, skolotāju palīgi – </a:t>
            </a:r>
            <a:r>
              <a:rPr lang="lv-LV" dirty="0" err="1"/>
              <a:t>kristīne</a:t>
            </a:r>
            <a:r>
              <a:rPr lang="lv-LV" dirty="0"/>
              <a:t> </a:t>
            </a:r>
            <a:r>
              <a:rPr lang="lv-LV" dirty="0" err="1"/>
              <a:t>novikova</a:t>
            </a:r>
            <a:r>
              <a:rPr lang="lv-LV" dirty="0"/>
              <a:t>, </a:t>
            </a:r>
            <a:r>
              <a:rPr lang="lv-LV" dirty="0" err="1"/>
              <a:t>anita</a:t>
            </a:r>
            <a:r>
              <a:rPr lang="lv-LV" dirty="0"/>
              <a:t> </a:t>
            </a:r>
            <a:r>
              <a:rPr lang="lv-LV" dirty="0" err="1"/>
              <a:t>vilgute</a:t>
            </a:r>
            <a:r>
              <a:rPr lang="lv-LV" dirty="0"/>
              <a:t>.</a:t>
            </a:r>
          </a:p>
          <a:p>
            <a:r>
              <a:rPr lang="lv-LV" dirty="0"/>
              <a:t>8. grupa «jāņtārpiņi» – bērnu vecums 5-6 gadi (pilotgrupas modelis 1+2), skolotāja sarmīte ākule, skolotāju palīgi </a:t>
            </a:r>
            <a:r>
              <a:rPr lang="lv-LV" dirty="0" smtClean="0"/>
              <a:t>Lelede Šmāla, </a:t>
            </a:r>
            <a:r>
              <a:rPr lang="lv-LV" dirty="0">
                <a:solidFill>
                  <a:srgbClr val="FF0000"/>
                </a:solidFill>
              </a:rPr>
              <a:t>otrs</a:t>
            </a:r>
            <a:r>
              <a:rPr lang="lv-LV" dirty="0"/>
              <a:t> </a:t>
            </a:r>
            <a:r>
              <a:rPr lang="lv-LV" dirty="0">
                <a:solidFill>
                  <a:srgbClr val="FF0000"/>
                </a:solidFill>
              </a:rPr>
              <a:t>skolotāja </a:t>
            </a:r>
            <a:r>
              <a:rPr lang="lv-LV" dirty="0" smtClean="0">
                <a:solidFill>
                  <a:srgbClr val="FF0000"/>
                </a:solidFill>
              </a:rPr>
              <a:t>palīgs (0,5 slodzes) </a:t>
            </a:r>
            <a:r>
              <a:rPr lang="lv-LV" dirty="0">
                <a:solidFill>
                  <a:srgbClr val="FF0000"/>
                </a:solidFill>
              </a:rPr>
              <a:t>– vakance, meklējam mīļu auklīti.</a:t>
            </a:r>
            <a:endParaRPr lang="lv-LV" dirty="0"/>
          </a:p>
          <a:p>
            <a:r>
              <a:rPr lang="lv-LV" dirty="0"/>
              <a:t>9. grupa «skudriņas» - bērnu vecums 4 gadi, skolotājas sandra trumsiņa, inese </a:t>
            </a:r>
            <a:r>
              <a:rPr lang="lv-LV" dirty="0" smtClean="0"/>
              <a:t>adamoviča.</a:t>
            </a:r>
          </a:p>
          <a:p>
            <a:r>
              <a:rPr lang="lv-LV" dirty="0" smtClean="0"/>
              <a:t>10</a:t>
            </a:r>
            <a:r>
              <a:rPr lang="lv-LV" dirty="0"/>
              <a:t>. grupa «vabolītes» - bērnu vecums 3 gadi (pilotgrupas modelis 1+2), </a:t>
            </a:r>
            <a:r>
              <a:rPr lang="lv-LV" dirty="0">
                <a:solidFill>
                  <a:srgbClr val="FF0000"/>
                </a:solidFill>
              </a:rPr>
              <a:t> </a:t>
            </a:r>
            <a:r>
              <a:rPr lang="lv-LV" dirty="0"/>
              <a:t>skolotāja margarita jermoļenko, skolotāju palīgi – </a:t>
            </a:r>
            <a:r>
              <a:rPr lang="lv-LV" dirty="0" smtClean="0"/>
              <a:t>krista ladusāne un </a:t>
            </a:r>
            <a:r>
              <a:rPr lang="lv-LV" dirty="0" smtClean="0">
                <a:solidFill>
                  <a:srgbClr val="FF0000"/>
                </a:solidFill>
              </a:rPr>
              <a:t>otrs</a:t>
            </a:r>
            <a:r>
              <a:rPr lang="lv-LV" dirty="0" smtClean="0"/>
              <a:t> </a:t>
            </a:r>
            <a:r>
              <a:rPr lang="lv-LV">
                <a:solidFill>
                  <a:srgbClr val="FF0000"/>
                </a:solidFill>
              </a:rPr>
              <a:t>skolotāja </a:t>
            </a:r>
            <a:r>
              <a:rPr lang="lv-LV" smtClean="0">
                <a:solidFill>
                  <a:srgbClr val="FF0000"/>
                </a:solidFill>
              </a:rPr>
              <a:t>palīgs (1 slodze) </a:t>
            </a:r>
            <a:r>
              <a:rPr lang="lv-LV" dirty="0">
                <a:solidFill>
                  <a:srgbClr val="FF0000"/>
                </a:solidFill>
              </a:rPr>
              <a:t>– vakance, meklējam mīļu auklīti</a:t>
            </a:r>
            <a:r>
              <a:rPr lang="lv-LV" dirty="0" smtClean="0">
                <a:solidFill>
                  <a:srgbClr val="FF0000"/>
                </a:solidFill>
              </a:rPr>
              <a:t>.</a:t>
            </a:r>
            <a:endParaRPr lang="lv-LV" dirty="0"/>
          </a:p>
          <a:p>
            <a:r>
              <a:rPr lang="lv-LV" dirty="0"/>
              <a:t>11. grupa «circenīši» - bērnu vecums 2 gadi, skolotājas </a:t>
            </a:r>
            <a:r>
              <a:rPr lang="lv-LV" dirty="0" err="1"/>
              <a:t>elīna</a:t>
            </a:r>
            <a:r>
              <a:rPr lang="lv-LV" dirty="0"/>
              <a:t> </a:t>
            </a:r>
            <a:r>
              <a:rPr lang="lv-LV" dirty="0" err="1"/>
              <a:t>dikante</a:t>
            </a:r>
            <a:r>
              <a:rPr lang="lv-LV" dirty="0"/>
              <a:t> un </a:t>
            </a:r>
            <a:r>
              <a:rPr lang="lv-LV" dirty="0" err="1"/>
              <a:t>katrīna</a:t>
            </a:r>
            <a:r>
              <a:rPr lang="lv-LV" dirty="0"/>
              <a:t> </a:t>
            </a:r>
            <a:r>
              <a:rPr lang="lv-LV" dirty="0" err="1"/>
              <a:t>nikitina</a:t>
            </a:r>
            <a:r>
              <a:rPr lang="lv-LV" dirty="0"/>
              <a:t>, skolotāju palīgs </a:t>
            </a:r>
            <a:r>
              <a:rPr lang="lv-LV" dirty="0" err="1"/>
              <a:t>viktoria</a:t>
            </a:r>
            <a:r>
              <a:rPr lang="lv-LV" dirty="0"/>
              <a:t> </a:t>
            </a:r>
            <a:r>
              <a:rPr lang="lv-LV" dirty="0" err="1"/>
              <a:t>kalugina</a:t>
            </a:r>
            <a:r>
              <a:rPr lang="lv-LV" dirty="0"/>
              <a:t>.</a:t>
            </a:r>
          </a:p>
        </p:txBody>
      </p:sp>
    </p:spTree>
    <p:extLst>
      <p:ext uri="{BB962C8B-B14F-4D97-AF65-F5344CB8AC3E}">
        <p14:creationId xmlns:p14="http://schemas.microsoft.com/office/powerpoint/2010/main" val="3054021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14CD-5C4A-4C2A-856B-04EF67ED212F}"/>
              </a:ext>
            </a:extLst>
          </p:cNvPr>
          <p:cNvSpPr>
            <a:spLocks noGrp="1"/>
          </p:cNvSpPr>
          <p:nvPr>
            <p:ph type="title"/>
          </p:nvPr>
        </p:nvSpPr>
        <p:spPr>
          <a:xfrm>
            <a:off x="913775" y="101601"/>
            <a:ext cx="10364451" cy="1511300"/>
          </a:xfrm>
        </p:spPr>
        <p:txBody>
          <a:bodyPr>
            <a:noAutofit/>
          </a:bodyPr>
          <a:lstStyle/>
          <a:p>
            <a:r>
              <a:rPr lang="lv-LV" sz="2800" b="1" dirty="0"/>
              <a:t>Ieteikumi pirmsskolai par vecākiem, kuru bērni (mazuļi no pusotra līdz trīs gadu vecumam) pirmo reizi sāk apmeklēt pirmsskolas izglītības iestādi:</a:t>
            </a:r>
            <a:r>
              <a:rPr lang="lv-LV" sz="2800" dirty="0"/>
              <a:t/>
            </a:r>
            <a:br>
              <a:rPr lang="lv-LV" sz="2800" dirty="0"/>
            </a:br>
            <a:endParaRPr lang="lv-LV" sz="2800" dirty="0"/>
          </a:p>
        </p:txBody>
      </p:sp>
      <p:sp>
        <p:nvSpPr>
          <p:cNvPr id="3" name="Content Placeholder 2">
            <a:extLst>
              <a:ext uri="{FF2B5EF4-FFF2-40B4-BE49-F238E27FC236}">
                <a16:creationId xmlns:a16="http://schemas.microsoft.com/office/drawing/2014/main" id="{247F70F1-D5C3-4C92-8AB2-92949D564B7A}"/>
              </a:ext>
            </a:extLst>
          </p:cNvPr>
          <p:cNvSpPr>
            <a:spLocks noGrp="1"/>
          </p:cNvSpPr>
          <p:nvPr>
            <p:ph sz="quarter" idx="13"/>
          </p:nvPr>
        </p:nvSpPr>
        <p:spPr>
          <a:xfrm>
            <a:off x="177800" y="1358900"/>
            <a:ext cx="11861800" cy="5499100"/>
          </a:xfrm>
        </p:spPr>
        <p:txBody>
          <a:bodyPr>
            <a:normAutofit lnSpcReduction="10000"/>
          </a:bodyPr>
          <a:lstStyle/>
          <a:p>
            <a:pPr lvl="0"/>
            <a:r>
              <a:rPr lang="lv-LV" sz="2400" dirty="0"/>
              <a:t>Ja iespējams, tad tiem bērniem, kuri pirmsskolas gaitas uzsāk pirmo reizi, to darīt pakāpeniski,</a:t>
            </a:r>
          </a:p>
          <a:p>
            <a:pPr lvl="0"/>
            <a:r>
              <a:rPr lang="lv-LV" sz="2400" dirty="0"/>
              <a:t>pirmsskolas izglītības skolotājām jāizvērtē vecāka klātbūtne grupā bērnam, kurš pirmo reizi sāk pirmsskolas gaitas. Ja nepieciešams, tad vecāks atrodas grupā kopā ar bērnu adaptācijas laikā, lai bērns adaptētos jaunajos apstākļos un pieņemtu skolotājus, skolotāja palīgu. </a:t>
            </a:r>
          </a:p>
          <a:p>
            <a:pPr marL="0" lvl="0" indent="0">
              <a:buNone/>
            </a:pPr>
            <a:r>
              <a:rPr lang="lv-LV" sz="2400" u="sng" dirty="0"/>
              <a:t>vecāks</a:t>
            </a:r>
            <a:r>
              <a:rPr lang="lv-LV" sz="2400" dirty="0"/>
              <a:t>: </a:t>
            </a:r>
          </a:p>
          <a:p>
            <a:r>
              <a:rPr lang="lv-LV" sz="2400" dirty="0"/>
              <a:t>	Nodrošina sev mutes un deguna aizsegu, ja uzskata par nepieciešamu un nesatrauc savu un citus bērnus;</a:t>
            </a:r>
          </a:p>
          <a:p>
            <a:r>
              <a:rPr lang="lv-LV" sz="2400" dirty="0"/>
              <a:t>	Uzvelk līdzi paņemtās </a:t>
            </a:r>
            <a:r>
              <a:rPr lang="lv-LV" sz="2400" dirty="0" err="1"/>
              <a:t>bahilas</a:t>
            </a:r>
            <a:r>
              <a:rPr lang="lv-LV" sz="2400" dirty="0"/>
              <a:t> vai maiņas apavus;</a:t>
            </a:r>
          </a:p>
          <a:p>
            <a:r>
              <a:rPr lang="lv-LV" sz="2400" dirty="0"/>
              <a:t>	Dezinficē rokas.</a:t>
            </a:r>
          </a:p>
          <a:p>
            <a:endParaRPr lang="lv-LV" sz="1600" dirty="0"/>
          </a:p>
        </p:txBody>
      </p:sp>
    </p:spTree>
    <p:extLst>
      <p:ext uri="{BB962C8B-B14F-4D97-AF65-F5344CB8AC3E}">
        <p14:creationId xmlns:p14="http://schemas.microsoft.com/office/powerpoint/2010/main" val="1205756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97F5-8A23-4457-AC6D-3C6AF246F31D}"/>
              </a:ext>
            </a:extLst>
          </p:cNvPr>
          <p:cNvSpPr>
            <a:spLocks noGrp="1"/>
          </p:cNvSpPr>
          <p:nvPr>
            <p:ph type="title"/>
          </p:nvPr>
        </p:nvSpPr>
        <p:spPr>
          <a:xfrm>
            <a:off x="913775" y="618517"/>
            <a:ext cx="10364451" cy="181583"/>
          </a:xfrm>
        </p:spPr>
        <p:txBody>
          <a:bodyPr>
            <a:normAutofit fontScale="90000"/>
          </a:bodyPr>
          <a:lstStyle/>
          <a:p>
            <a:endParaRPr lang="lv-LV" dirty="0"/>
          </a:p>
        </p:txBody>
      </p:sp>
      <p:sp>
        <p:nvSpPr>
          <p:cNvPr id="3" name="Content Placeholder 2">
            <a:extLst>
              <a:ext uri="{FF2B5EF4-FFF2-40B4-BE49-F238E27FC236}">
                <a16:creationId xmlns:a16="http://schemas.microsoft.com/office/drawing/2014/main" id="{B6677147-3E7A-44F6-A9A6-0F7400BB5E65}"/>
              </a:ext>
            </a:extLst>
          </p:cNvPr>
          <p:cNvSpPr>
            <a:spLocks noGrp="1"/>
          </p:cNvSpPr>
          <p:nvPr>
            <p:ph sz="quarter" idx="13"/>
          </p:nvPr>
        </p:nvSpPr>
        <p:spPr>
          <a:xfrm>
            <a:off x="913774" y="0"/>
            <a:ext cx="10363826" cy="6731000"/>
          </a:xfrm>
        </p:spPr>
        <p:txBody>
          <a:bodyPr>
            <a:normAutofit fontScale="85000" lnSpcReduction="10000"/>
          </a:bodyPr>
          <a:lstStyle/>
          <a:p>
            <a:pPr marL="0" indent="0" algn="ctr">
              <a:buNone/>
            </a:pPr>
            <a:r>
              <a:rPr lang="lv-LV" sz="2800" b="1" dirty="0"/>
              <a:t>Par adaptācijas laiku</a:t>
            </a:r>
            <a:endParaRPr lang="lv-LV" sz="2800" dirty="0"/>
          </a:p>
          <a:p>
            <a:pPr marL="0" indent="0" algn="ctr">
              <a:buNone/>
            </a:pPr>
            <a:r>
              <a:rPr lang="lv-LV" sz="2800" b="1" dirty="0"/>
              <a:t>Bērniem līdz 3 gadu vecumam:</a:t>
            </a:r>
            <a:endParaRPr lang="lv-LV" sz="2800" dirty="0"/>
          </a:p>
          <a:p>
            <a:pPr lvl="0"/>
            <a:r>
              <a:rPr lang="lv-LV" dirty="0"/>
              <a:t>No 01.09. – 09.09. – vecāki, kuru bērniem ir nepieciešama palīdzība iedzīvoties grupiņā, nāk grupā.</a:t>
            </a:r>
          </a:p>
          <a:p>
            <a:pPr lvl="0"/>
            <a:r>
              <a:rPr lang="lv-LV" dirty="0"/>
              <a:t>No 12.09 . – 16.09. – atved bērnu, garderobē noģērbj, atvadās un dodas mājās.</a:t>
            </a:r>
          </a:p>
          <a:p>
            <a:pPr lvl="0"/>
            <a:r>
              <a:rPr lang="lv-LV" dirty="0"/>
              <a:t>No19.09. – bērnu skolotājām nodod pie grupas/iestādes ārdurvīm un dodas prom.</a:t>
            </a:r>
          </a:p>
          <a:p>
            <a:pPr lvl="0"/>
            <a:r>
              <a:rPr lang="lv-LV" dirty="0"/>
              <a:t>Guļamistabā bērnus gulēt liek skolotājas </a:t>
            </a:r>
            <a:r>
              <a:rPr lang="lv-LV" u="sng" dirty="0"/>
              <a:t>bez vecāku klātbūtnes</a:t>
            </a:r>
            <a:r>
              <a:rPr lang="lv-LV" dirty="0"/>
              <a:t>.</a:t>
            </a:r>
          </a:p>
          <a:p>
            <a:pPr lvl="0"/>
            <a:r>
              <a:rPr lang="lv-LV" dirty="0"/>
              <a:t>Bērniem līdz drīkst būt </a:t>
            </a:r>
            <a:r>
              <a:rPr lang="lv-LV" dirty="0" err="1"/>
              <a:t>mīļmantiņa</a:t>
            </a:r>
            <a:r>
              <a:rPr lang="lv-LV" dirty="0"/>
              <a:t> (ja nepieciešams), </a:t>
            </a:r>
            <a:r>
              <a:rPr lang="lv-LV" u="sng" dirty="0"/>
              <a:t>rotaļlietas no mājām netiek </a:t>
            </a:r>
            <a:r>
              <a:rPr lang="lv-LV" u="sng"/>
              <a:t>nestas</a:t>
            </a:r>
            <a:r>
              <a:rPr lang="lv-LV"/>
              <a:t>.</a:t>
            </a:r>
            <a:endParaRPr lang="lv-LV" dirty="0"/>
          </a:p>
          <a:p>
            <a:pPr marL="0" indent="0">
              <a:buNone/>
            </a:pPr>
            <a:r>
              <a:rPr lang="lv-LV" b="1" dirty="0"/>
              <a:t>Bērniem no 4 gadu vecuma:</a:t>
            </a:r>
            <a:endParaRPr lang="lv-LV" dirty="0"/>
          </a:p>
          <a:p>
            <a:pPr lvl="0"/>
            <a:r>
              <a:rPr lang="lv-LV" dirty="0"/>
              <a:t>01.09. vecāki aizved bērnus uz grupu – garderobē noģērbj, nodod skolotājai un dodas mājās.</a:t>
            </a:r>
          </a:p>
          <a:p>
            <a:pPr lvl="0"/>
            <a:r>
              <a:rPr lang="lv-LV" dirty="0"/>
              <a:t>No 02.09. – bērnus nododam skolotājai/skolotāja palīgam pie ārdurvīm un vecāki dodas prom.</a:t>
            </a:r>
          </a:p>
          <a:p>
            <a:pPr marL="0" indent="0">
              <a:buNone/>
            </a:pPr>
            <a:r>
              <a:rPr lang="lv-LV" b="1" dirty="0"/>
              <a:t>Vecāks: </a:t>
            </a:r>
            <a:endParaRPr lang="lv-LV" dirty="0"/>
          </a:p>
          <a:p>
            <a:r>
              <a:rPr lang="lv-LV" dirty="0"/>
              <a:t>	Nodrošina sev mutes un deguna aizsegu, ja uzskata par nepieciešamu un nesatrauc savu un citus bērnus;</a:t>
            </a:r>
          </a:p>
          <a:p>
            <a:r>
              <a:rPr lang="lv-LV" dirty="0"/>
              <a:t>	Uzvelk līdzi paņemtās </a:t>
            </a:r>
            <a:r>
              <a:rPr lang="lv-LV" dirty="0" err="1"/>
              <a:t>bahilas</a:t>
            </a:r>
            <a:r>
              <a:rPr lang="lv-LV" dirty="0"/>
              <a:t> vai maiņas apavus;</a:t>
            </a:r>
          </a:p>
          <a:p>
            <a:r>
              <a:rPr lang="lv-LV" dirty="0"/>
              <a:t>	Dezinficē rokas.</a:t>
            </a:r>
          </a:p>
          <a:p>
            <a:endParaRPr lang="lv-LV" dirty="0"/>
          </a:p>
        </p:txBody>
      </p:sp>
    </p:spTree>
    <p:extLst>
      <p:ext uri="{BB962C8B-B14F-4D97-AF65-F5344CB8AC3E}">
        <p14:creationId xmlns:p14="http://schemas.microsoft.com/office/powerpoint/2010/main" val="73898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FA38-9A72-4B34-96D6-BDFEB7A30053}"/>
              </a:ext>
            </a:extLst>
          </p:cNvPr>
          <p:cNvSpPr>
            <a:spLocks noGrp="1"/>
          </p:cNvSpPr>
          <p:nvPr>
            <p:ph type="ctrTitle"/>
          </p:nvPr>
        </p:nvSpPr>
        <p:spPr/>
        <p:txBody>
          <a:bodyPr/>
          <a:lstStyle/>
          <a:p>
            <a:endParaRPr lang="lv-LV" dirty="0"/>
          </a:p>
        </p:txBody>
      </p:sp>
      <p:sp>
        <p:nvSpPr>
          <p:cNvPr id="3" name="Subtitle 2">
            <a:extLst>
              <a:ext uri="{FF2B5EF4-FFF2-40B4-BE49-F238E27FC236}">
                <a16:creationId xmlns:a16="http://schemas.microsoft.com/office/drawing/2014/main" id="{413A3FE1-89BB-434A-854A-5463601ED298}"/>
              </a:ext>
            </a:extLst>
          </p:cNvPr>
          <p:cNvSpPr>
            <a:spLocks noGrp="1"/>
          </p:cNvSpPr>
          <p:nvPr>
            <p:ph type="subTitle" idx="1"/>
          </p:nvPr>
        </p:nvSpPr>
        <p:spPr>
          <a:xfrm>
            <a:off x="1751012" y="528506"/>
            <a:ext cx="8689976" cy="6215194"/>
          </a:xfrm>
        </p:spPr>
        <p:txBody>
          <a:bodyPr>
            <a:normAutofit/>
          </a:bodyPr>
          <a:lstStyle/>
          <a:p>
            <a:r>
              <a:rPr lang="lv-LV" sz="2400" b="1" dirty="0">
                <a:solidFill>
                  <a:schemeClr val="accent6">
                    <a:lumMod val="50000"/>
                  </a:schemeClr>
                </a:solidFill>
              </a:rPr>
              <a:t>… dod citiem sevī labo,</a:t>
            </a:r>
          </a:p>
          <a:p>
            <a:r>
              <a:rPr lang="lv-LV" sz="2400" b="1" dirty="0">
                <a:solidFill>
                  <a:schemeClr val="accent6">
                    <a:lumMod val="50000"/>
                  </a:schemeClr>
                </a:solidFill>
              </a:rPr>
              <a:t>Tas nezudīs, tas tikai lielāks augs,</a:t>
            </a:r>
          </a:p>
          <a:p>
            <a:r>
              <a:rPr lang="lv-LV" sz="2400" b="1" dirty="0">
                <a:solidFill>
                  <a:schemeClr val="accent6">
                    <a:lumMod val="50000"/>
                  </a:schemeClr>
                </a:solidFill>
              </a:rPr>
              <a:t>Lai kurp Tu iesi – Tavi soļi ziedēs,</a:t>
            </a:r>
          </a:p>
          <a:p>
            <a:r>
              <a:rPr lang="lv-LV" sz="2400" b="1" dirty="0">
                <a:solidFill>
                  <a:schemeClr val="accent6">
                    <a:lumMod val="50000"/>
                  </a:schemeClr>
                </a:solidFill>
              </a:rPr>
              <a:t>Lai ko Tu teiksi – Tavi vārdi plauks…</a:t>
            </a:r>
          </a:p>
          <a:p>
            <a:r>
              <a:rPr lang="lv-LV" sz="2400" b="1" dirty="0">
                <a:solidFill>
                  <a:schemeClr val="accent6">
                    <a:lumMod val="50000"/>
                  </a:schemeClr>
                </a:solidFill>
              </a:rPr>
              <a:t>                                        /M. Laukmane/</a:t>
            </a:r>
          </a:p>
          <a:p>
            <a:r>
              <a:rPr lang="lv-LV" sz="3600" b="1" dirty="0">
                <a:solidFill>
                  <a:schemeClr val="accent6">
                    <a:lumMod val="50000"/>
                  </a:schemeClr>
                </a:solidFill>
              </a:rPr>
              <a:t>LABESTĪGU, DRAUDZĪGU UN CIEŅPILNU JAUNO MĀCĪBU GADU!</a:t>
            </a:r>
          </a:p>
          <a:p>
            <a:r>
              <a:rPr lang="lv-LV" sz="2400" b="1" dirty="0">
                <a:solidFill>
                  <a:schemeClr val="accent6">
                    <a:lumMod val="50000"/>
                  </a:schemeClr>
                </a:solidFill>
              </a:rPr>
              <a:t>P.S. ….un neaizmirstam par veselīgu humora devu ikdienā </a:t>
            </a:r>
            <a:r>
              <a:rPr lang="lv-LV" sz="2400" dirty="0">
                <a:sym typeface="Wingdings" panose="05000000000000000000" pitchFamily="2" charset="2"/>
              </a:rPr>
              <a:t></a:t>
            </a:r>
            <a:endParaRPr lang="lv-LV" sz="2400" dirty="0"/>
          </a:p>
          <a:p>
            <a:endParaRPr lang="lv-LV" dirty="0"/>
          </a:p>
        </p:txBody>
      </p:sp>
      <p:pic>
        <p:nvPicPr>
          <p:cNvPr id="4" name="Picture 3">
            <a:extLst>
              <a:ext uri="{FF2B5EF4-FFF2-40B4-BE49-F238E27FC236}">
                <a16:creationId xmlns:a16="http://schemas.microsoft.com/office/drawing/2014/main" id="{92EDB26A-4081-4419-8752-724DED8227AA}"/>
              </a:ext>
            </a:extLst>
          </p:cNvPr>
          <p:cNvPicPr>
            <a:picLocks noChangeAspect="1"/>
          </p:cNvPicPr>
          <p:nvPr/>
        </p:nvPicPr>
        <p:blipFill>
          <a:blip r:embed="rId2"/>
          <a:stretch>
            <a:fillRect/>
          </a:stretch>
        </p:blipFill>
        <p:spPr>
          <a:xfrm>
            <a:off x="10058356" y="209987"/>
            <a:ext cx="1571625" cy="2914650"/>
          </a:xfrm>
          <a:prstGeom prst="rect">
            <a:avLst/>
          </a:prstGeom>
        </p:spPr>
      </p:pic>
    </p:spTree>
    <p:extLst>
      <p:ext uri="{BB962C8B-B14F-4D97-AF65-F5344CB8AC3E}">
        <p14:creationId xmlns:p14="http://schemas.microsoft.com/office/powerpoint/2010/main" val="1213940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4A505-535A-4EE4-8BD3-9B3EE7EB6946}"/>
              </a:ext>
            </a:extLst>
          </p:cNvPr>
          <p:cNvSpPr>
            <a:spLocks noGrp="1"/>
          </p:cNvSpPr>
          <p:nvPr>
            <p:ph type="title"/>
          </p:nvPr>
        </p:nvSpPr>
        <p:spPr/>
        <p:txBody>
          <a:bodyPr/>
          <a:lstStyle/>
          <a:p>
            <a:r>
              <a:rPr lang="lv-LV" dirty="0"/>
              <a:t>Darba kārtība:</a:t>
            </a:r>
          </a:p>
        </p:txBody>
      </p:sp>
      <p:sp>
        <p:nvSpPr>
          <p:cNvPr id="3" name="Content Placeholder 2">
            <a:extLst>
              <a:ext uri="{FF2B5EF4-FFF2-40B4-BE49-F238E27FC236}">
                <a16:creationId xmlns:a16="http://schemas.microsoft.com/office/drawing/2014/main" id="{CD222D00-8DD0-4973-A418-B700094BCD22}"/>
              </a:ext>
            </a:extLst>
          </p:cNvPr>
          <p:cNvSpPr>
            <a:spLocks noGrp="1"/>
          </p:cNvSpPr>
          <p:nvPr>
            <p:ph sz="quarter" idx="13"/>
          </p:nvPr>
        </p:nvSpPr>
        <p:spPr/>
        <p:txBody>
          <a:bodyPr/>
          <a:lstStyle/>
          <a:p>
            <a:r>
              <a:rPr lang="lv-LV" dirty="0"/>
              <a:t>Iepazīstināšana ar iestādi,</a:t>
            </a:r>
          </a:p>
          <a:p>
            <a:r>
              <a:rPr lang="lv-LV" dirty="0"/>
              <a:t>Īss ieskats iestādes iekšējās kārtības noteikumos,</a:t>
            </a:r>
          </a:p>
          <a:p>
            <a:r>
              <a:rPr lang="lv-LV" dirty="0"/>
              <a:t>Mācību procesa organizēšana,</a:t>
            </a:r>
          </a:p>
          <a:p>
            <a:r>
              <a:rPr lang="lv-LV" dirty="0"/>
              <a:t>Iepazīšanās ar grupu skolotājām, telpām, adaptācijas periods,</a:t>
            </a:r>
          </a:p>
          <a:p>
            <a:r>
              <a:rPr lang="lv-LV" dirty="0"/>
              <a:t>Sarunas grupiņās.</a:t>
            </a:r>
          </a:p>
        </p:txBody>
      </p:sp>
      <p:pic>
        <p:nvPicPr>
          <p:cNvPr id="4" name="Picture 3">
            <a:extLst>
              <a:ext uri="{FF2B5EF4-FFF2-40B4-BE49-F238E27FC236}">
                <a16:creationId xmlns:a16="http://schemas.microsoft.com/office/drawing/2014/main" id="{F8111542-8727-4EC4-924A-B4386DA63CA8}"/>
              </a:ext>
            </a:extLst>
          </p:cNvPr>
          <p:cNvPicPr>
            <a:picLocks noChangeAspect="1"/>
          </p:cNvPicPr>
          <p:nvPr/>
        </p:nvPicPr>
        <p:blipFill>
          <a:blip r:embed="rId2"/>
          <a:stretch>
            <a:fillRect/>
          </a:stretch>
        </p:blipFill>
        <p:spPr>
          <a:xfrm>
            <a:off x="8159779" y="1519368"/>
            <a:ext cx="3802724" cy="1987230"/>
          </a:xfrm>
          <a:prstGeom prst="rect">
            <a:avLst/>
          </a:prstGeom>
        </p:spPr>
      </p:pic>
    </p:spTree>
    <p:extLst>
      <p:ext uri="{BB962C8B-B14F-4D97-AF65-F5344CB8AC3E}">
        <p14:creationId xmlns:p14="http://schemas.microsoft.com/office/powerpoint/2010/main" val="354661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7055-CB61-4859-8EB4-B8D2A0653451}"/>
              </a:ext>
            </a:extLst>
          </p:cNvPr>
          <p:cNvSpPr>
            <a:spLocks noGrp="1"/>
          </p:cNvSpPr>
          <p:nvPr>
            <p:ph type="title"/>
          </p:nvPr>
        </p:nvSpPr>
        <p:spPr>
          <a:xfrm>
            <a:off x="913775" y="127001"/>
            <a:ext cx="10364451" cy="761999"/>
          </a:xfrm>
        </p:spPr>
        <p:txBody>
          <a:bodyPr/>
          <a:lstStyle/>
          <a:p>
            <a:r>
              <a:rPr lang="lv-LV" dirty="0"/>
              <a:t>Rīgas pirmsskolas izglītības iestāde «</a:t>
            </a:r>
            <a:r>
              <a:rPr lang="lv-LV" dirty="0" err="1"/>
              <a:t>māra</a:t>
            </a:r>
            <a:r>
              <a:rPr lang="lv-LV" dirty="0"/>
              <a:t>»</a:t>
            </a:r>
          </a:p>
        </p:txBody>
      </p:sp>
      <p:sp>
        <p:nvSpPr>
          <p:cNvPr id="3" name="Content Placeholder 2">
            <a:extLst>
              <a:ext uri="{FF2B5EF4-FFF2-40B4-BE49-F238E27FC236}">
                <a16:creationId xmlns:a16="http://schemas.microsoft.com/office/drawing/2014/main" id="{1AC0CBD7-E4E2-4C83-B562-BD0765D91BD9}"/>
              </a:ext>
            </a:extLst>
          </p:cNvPr>
          <p:cNvSpPr>
            <a:spLocks noGrp="1"/>
          </p:cNvSpPr>
          <p:nvPr>
            <p:ph sz="quarter" idx="13"/>
          </p:nvPr>
        </p:nvSpPr>
        <p:spPr>
          <a:xfrm>
            <a:off x="913774" y="889000"/>
            <a:ext cx="10363826" cy="6057900"/>
          </a:xfrm>
        </p:spPr>
        <p:txBody>
          <a:bodyPr>
            <a:normAutofit/>
          </a:bodyPr>
          <a:lstStyle/>
          <a:p>
            <a:r>
              <a:rPr lang="lv-LV" dirty="0"/>
              <a:t>Pirmsskolas dibinātājs – Rīgas dome.</a:t>
            </a:r>
          </a:p>
          <a:p>
            <a:r>
              <a:rPr lang="lv-LV" dirty="0"/>
              <a:t>Saskaņā ar Rīgas domes priekšsēdētāja 2004. gada 19. jūnija rīkojumu Nr. 539-r, tika pabeigta Rīgas pilsētas Latgales priekšpilsētas pašvaldības bezpeļņas uzņēmuma – bērnu kultūras un izglītības centra “Māra” reorganizācija par Rīgas pirmsskolas izglītības iestādi “Māra”.</a:t>
            </a:r>
          </a:p>
          <a:p>
            <a:r>
              <a:rPr lang="lv-LV" dirty="0"/>
              <a:t>Iestāde darbu uzsāk 2004. gada 20. jūnijā.   Tiek atvērtas 5 grupas (“Kamenītes”, “Taurenīši”, “Mārītes”, “Gliemezīši”, “Sienāzīši”).   2005. gadā  atvērtas 2 grupas                ( “Spārītes” un “Bitītes”). 2006. gadā – vēl 2 grupas (“Skudriņas” un “Jāņtārpiņi”). </a:t>
            </a:r>
          </a:p>
          <a:p>
            <a:r>
              <a:rPr lang="lv-LV" dirty="0"/>
              <a:t>2009. gadā, sadarbībā ar Rīgas domes Īpašuma departamentu tiek atvērta 10. grupa – “Vabolītes”,  tiek renovēta centrālā kāpņu telpa pie aktu zāles, 2010. gadā – atvērta 11. grupa “Circenīši”.</a:t>
            </a:r>
          </a:p>
          <a:p>
            <a:r>
              <a:rPr lang="lv-LV" dirty="0"/>
              <a:t>2011. gadā tiek veikta žoga renovācija un jaunu āra rotaļu laukumu uzstādīšana. Tiek labiekārtoti 4 rotaļu laukumi.</a:t>
            </a:r>
          </a:p>
          <a:p>
            <a:endParaRPr lang="lv-LV" dirty="0"/>
          </a:p>
        </p:txBody>
      </p:sp>
    </p:spTree>
    <p:extLst>
      <p:ext uri="{BB962C8B-B14F-4D97-AF65-F5344CB8AC3E}">
        <p14:creationId xmlns:p14="http://schemas.microsoft.com/office/powerpoint/2010/main" val="522771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014F8-83EC-4D11-AFE8-1089947CA2C8}"/>
              </a:ext>
            </a:extLst>
          </p:cNvPr>
          <p:cNvSpPr>
            <a:spLocks noGrp="1"/>
          </p:cNvSpPr>
          <p:nvPr>
            <p:ph type="title"/>
          </p:nvPr>
        </p:nvSpPr>
        <p:spPr>
          <a:xfrm>
            <a:off x="913775" y="127001"/>
            <a:ext cx="10364451" cy="939800"/>
          </a:xfrm>
        </p:spPr>
        <p:txBody>
          <a:bodyPr/>
          <a:lstStyle/>
          <a:p>
            <a:r>
              <a:rPr lang="lv-LV" dirty="0"/>
              <a:t>Rīgas pirmsskolas izglītības iestāde «</a:t>
            </a:r>
            <a:r>
              <a:rPr lang="lv-LV" dirty="0" err="1"/>
              <a:t>māra</a:t>
            </a:r>
            <a:r>
              <a:rPr lang="lv-LV" dirty="0"/>
              <a:t>»</a:t>
            </a:r>
          </a:p>
        </p:txBody>
      </p:sp>
      <p:sp>
        <p:nvSpPr>
          <p:cNvPr id="3" name="Content Placeholder 2">
            <a:extLst>
              <a:ext uri="{FF2B5EF4-FFF2-40B4-BE49-F238E27FC236}">
                <a16:creationId xmlns:a16="http://schemas.microsoft.com/office/drawing/2014/main" id="{36AA4B2D-3364-4056-8BAF-1D1AEB42D622}"/>
              </a:ext>
            </a:extLst>
          </p:cNvPr>
          <p:cNvSpPr>
            <a:spLocks noGrp="1"/>
          </p:cNvSpPr>
          <p:nvPr>
            <p:ph sz="quarter" idx="13"/>
          </p:nvPr>
        </p:nvSpPr>
        <p:spPr>
          <a:xfrm>
            <a:off x="330200" y="1066802"/>
            <a:ext cx="11861800" cy="7454898"/>
          </a:xfrm>
        </p:spPr>
        <p:txBody>
          <a:bodyPr>
            <a:normAutofit/>
          </a:bodyPr>
          <a:lstStyle/>
          <a:p>
            <a:r>
              <a:rPr lang="lv-LV" dirty="0"/>
              <a:t>2017. gadā “Gliemezīšu” grupa uzvar SIA </a:t>
            </a:r>
            <a:r>
              <a:rPr lang="lv-LV" dirty="0" err="1"/>
              <a:t>Vivacolor</a:t>
            </a:r>
            <a:r>
              <a:rPr lang="lv-LV" dirty="0"/>
              <a:t> konkursā “Košas sienas – krāsainas dienas” – top skaisti Elitas Patmalnieces  sienas gleznojumi aktu zālē un “Gliemezīšu” grupiņā. Dāvanā saņemam 130 litrus krāsas – tiek veikts kosmētiskais remonts kādā telpā visās grupās, izkrāsoti 4 administrācijas darbinieku kabineti. </a:t>
            </a:r>
          </a:p>
          <a:p>
            <a:r>
              <a:rPr lang="lv-LV" dirty="0"/>
              <a:t>2017./2018. gadā “Energoefektivitātes paaugstināšanas pasākumi Rīgas pilsētas pašvaldības pirmsskolas izglītības iestāžu ēkas” ietvaros Rīgas pirmsskolas izglītības iestādei “Māra”  tiek veikta fasādes siltināšana un jumta siltināšana.   Iestāde iegūst sakoptu, gaumīgu un dzīvespriecīgu ēkas fasādi ar devīzi “Putnu skoliņa: lidosim kopā!”.  Renovētas 2 kāpņu telpas.</a:t>
            </a:r>
          </a:p>
          <a:p>
            <a:r>
              <a:rPr lang="lv-LV" dirty="0"/>
              <a:t>2018. gada vasarā notiek 1 stāva gaiteņa kapitālais remonts un veļas mazgāšanas/ uzglabāšanas telpu remonts.</a:t>
            </a:r>
          </a:p>
          <a:p>
            <a:r>
              <a:rPr lang="lv-LV" dirty="0"/>
              <a:t>2021./2022. gadā sadarbībā ar </a:t>
            </a:r>
            <a:r>
              <a:rPr lang="lv-LV" dirty="0" err="1"/>
              <a:t>rīgas</a:t>
            </a:r>
            <a:r>
              <a:rPr lang="lv-LV" dirty="0"/>
              <a:t> domes īpašuma departamentu kapitāli renovētas 2. un     8. grupa. Skaisti </a:t>
            </a:r>
            <a:r>
              <a:rPr lang="lv-LV" dirty="0">
                <a:sym typeface="Wingdings" panose="05000000000000000000" pitchFamily="2" charset="2"/>
              </a:rPr>
              <a:t></a:t>
            </a:r>
            <a:endParaRPr lang="lv-LV" dirty="0"/>
          </a:p>
          <a:p>
            <a:endParaRPr lang="lv-LV" dirty="0"/>
          </a:p>
        </p:txBody>
      </p:sp>
    </p:spTree>
    <p:extLst>
      <p:ext uri="{BB962C8B-B14F-4D97-AF65-F5344CB8AC3E}">
        <p14:creationId xmlns:p14="http://schemas.microsoft.com/office/powerpoint/2010/main" val="62941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59925-F759-4836-ACCF-72AA7F75FF9A}"/>
              </a:ext>
            </a:extLst>
          </p:cNvPr>
          <p:cNvSpPr>
            <a:spLocks noGrp="1"/>
          </p:cNvSpPr>
          <p:nvPr>
            <p:ph type="title"/>
          </p:nvPr>
        </p:nvSpPr>
        <p:spPr>
          <a:xfrm>
            <a:off x="913775" y="1"/>
            <a:ext cx="10364451" cy="825499"/>
          </a:xfrm>
        </p:spPr>
        <p:txBody>
          <a:bodyPr/>
          <a:lstStyle/>
          <a:p>
            <a:r>
              <a:rPr lang="lv-LV" dirty="0"/>
              <a:t>Rīgas pirmsskolas izglītības iestāde «</a:t>
            </a:r>
            <a:r>
              <a:rPr lang="lv-LV" dirty="0" err="1"/>
              <a:t>māra</a:t>
            </a:r>
            <a:r>
              <a:rPr lang="lv-LV" dirty="0"/>
              <a:t>»</a:t>
            </a:r>
          </a:p>
        </p:txBody>
      </p:sp>
      <p:sp>
        <p:nvSpPr>
          <p:cNvPr id="3" name="Content Placeholder 2">
            <a:extLst>
              <a:ext uri="{FF2B5EF4-FFF2-40B4-BE49-F238E27FC236}">
                <a16:creationId xmlns:a16="http://schemas.microsoft.com/office/drawing/2014/main" id="{3A7C2168-F920-49CC-9BE8-B063CB8BF888}"/>
              </a:ext>
            </a:extLst>
          </p:cNvPr>
          <p:cNvSpPr>
            <a:spLocks noGrp="1"/>
          </p:cNvSpPr>
          <p:nvPr>
            <p:ph sz="quarter" idx="13"/>
          </p:nvPr>
        </p:nvSpPr>
        <p:spPr>
          <a:xfrm>
            <a:off x="270078" y="840181"/>
            <a:ext cx="11798300" cy="6172200"/>
          </a:xfrm>
        </p:spPr>
        <p:txBody>
          <a:bodyPr>
            <a:normAutofit/>
          </a:bodyPr>
          <a:lstStyle/>
          <a:p>
            <a:pPr marL="0" indent="0">
              <a:buNone/>
            </a:pPr>
            <a:endParaRPr lang="lv-LV" dirty="0"/>
          </a:p>
          <a:p>
            <a:r>
              <a:rPr lang="lv-LV" dirty="0"/>
              <a:t>2022./2023. mācību gadā iestādi apmeklēs 266 bērni vecumā no 1.6 – 7 (8) gadiem. Darbojās 11 grupas  - “Kamenītes” , “Taurenīši”, “Mārītes”, “Gliemezīši”, “Bitītes”, “Spārītes”, “Sienāzīši”, “Jāņtārpiņi”, “Skudriņas”, “Vabolītes”, “Circenīši”. Darbojas 5 </a:t>
            </a:r>
            <a:r>
              <a:rPr lang="lv-LV" dirty="0" err="1"/>
              <a:t>pilotgrupas</a:t>
            </a:r>
            <a:r>
              <a:rPr lang="lv-LV" dirty="0"/>
              <a:t> (grupā strādā 1 skolotāja un 2 skolotāju palīgi).</a:t>
            </a:r>
          </a:p>
          <a:p>
            <a:r>
              <a:rPr lang="lv-LV" dirty="0"/>
              <a:t>Iestādē strādā 21 pedagogs:</a:t>
            </a:r>
          </a:p>
          <a:p>
            <a:pPr lvl="0"/>
            <a:r>
              <a:rPr lang="lv-LV" dirty="0"/>
              <a:t>17 pirmsskolas izglītības skolotājas,</a:t>
            </a:r>
          </a:p>
          <a:p>
            <a:pPr lvl="0"/>
            <a:r>
              <a:rPr lang="lv-LV" dirty="0"/>
              <a:t>2 mūzikas skolotājas,</a:t>
            </a:r>
          </a:p>
          <a:p>
            <a:pPr lvl="0"/>
            <a:r>
              <a:rPr lang="lv-LV" dirty="0"/>
              <a:t>1 sporta skolotāja,</a:t>
            </a:r>
          </a:p>
          <a:p>
            <a:pPr lvl="0"/>
            <a:r>
              <a:rPr lang="lv-LV" dirty="0"/>
              <a:t>1 skolotāja logopēde,</a:t>
            </a:r>
          </a:p>
          <a:p>
            <a:pPr lvl="0"/>
            <a:r>
              <a:rPr lang="lv-LV" dirty="0"/>
              <a:t>1 vadītājas vietniece.</a:t>
            </a:r>
          </a:p>
          <a:p>
            <a:r>
              <a:rPr lang="lv-LV" dirty="0"/>
              <a:t>Tehniskie darbinieki – 29.</a:t>
            </a:r>
          </a:p>
          <a:p>
            <a:endParaRPr lang="lv-LV" dirty="0"/>
          </a:p>
        </p:txBody>
      </p:sp>
      <p:pic>
        <p:nvPicPr>
          <p:cNvPr id="3074" name="Picture 2" descr="Krāslavas novada pirmsskolas izglītības skolotāju vietne - Inicio | Facebook">
            <a:extLst>
              <a:ext uri="{FF2B5EF4-FFF2-40B4-BE49-F238E27FC236}">
                <a16:creationId xmlns:a16="http://schemas.microsoft.com/office/drawing/2014/main" id="{59AE7E9B-7A7B-4516-9493-DC746C2CD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719" y="3339009"/>
            <a:ext cx="4236157" cy="207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126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BBC61-1149-4B9B-A97A-C58CBB8E8D6B}"/>
              </a:ext>
            </a:extLst>
          </p:cNvPr>
          <p:cNvSpPr>
            <a:spLocks noGrp="1"/>
          </p:cNvSpPr>
          <p:nvPr>
            <p:ph type="title"/>
          </p:nvPr>
        </p:nvSpPr>
        <p:spPr>
          <a:xfrm>
            <a:off x="687272" y="358458"/>
            <a:ext cx="10364451" cy="1596177"/>
          </a:xfrm>
        </p:spPr>
        <p:txBody>
          <a:bodyPr/>
          <a:lstStyle/>
          <a:p>
            <a:r>
              <a:rPr lang="lv-LV" dirty="0"/>
              <a:t>Mēs rosāmies…</a:t>
            </a:r>
          </a:p>
        </p:txBody>
      </p:sp>
      <p:sp>
        <p:nvSpPr>
          <p:cNvPr id="3" name="Content Placeholder 2">
            <a:extLst>
              <a:ext uri="{FF2B5EF4-FFF2-40B4-BE49-F238E27FC236}">
                <a16:creationId xmlns:a16="http://schemas.microsoft.com/office/drawing/2014/main" id="{B1630251-E5A9-4A1B-A94C-A01514E68779}"/>
              </a:ext>
            </a:extLst>
          </p:cNvPr>
          <p:cNvSpPr>
            <a:spLocks noGrp="1"/>
          </p:cNvSpPr>
          <p:nvPr>
            <p:ph sz="quarter" idx="13"/>
          </p:nvPr>
        </p:nvSpPr>
        <p:spPr/>
        <p:txBody>
          <a:bodyPr>
            <a:normAutofit fontScale="77500" lnSpcReduction="20000"/>
          </a:bodyPr>
          <a:lstStyle/>
          <a:p>
            <a:r>
              <a:rPr lang="lv-LV" dirty="0"/>
              <a:t>Pagalmā katrai grupiņai dabas pētniecībai – lecektis,</a:t>
            </a:r>
          </a:p>
          <a:p>
            <a:r>
              <a:rPr lang="lv-LV" dirty="0"/>
              <a:t>Interaktīvā telpa «prātnieki un gudrinieki» – darbs pie interaktīvās tāfeles,</a:t>
            </a:r>
          </a:p>
          <a:p>
            <a:r>
              <a:rPr lang="lv-LV" dirty="0"/>
              <a:t>Interaktīvā tāfele aktu zālē,</a:t>
            </a:r>
          </a:p>
          <a:p>
            <a:r>
              <a:rPr lang="lv-LV" dirty="0" err="1">
                <a:solidFill>
                  <a:srgbClr val="FF0000"/>
                </a:solidFill>
              </a:rPr>
              <a:t>Džimbas</a:t>
            </a:r>
            <a:r>
              <a:rPr lang="lv-LV" dirty="0">
                <a:solidFill>
                  <a:srgbClr val="FF0000"/>
                </a:solidFill>
              </a:rPr>
              <a:t> ofiss </a:t>
            </a:r>
            <a:r>
              <a:rPr lang="lv-LV" dirty="0"/>
              <a:t>- </a:t>
            </a:r>
            <a:r>
              <a:rPr lang="lv-LV" dirty="0" err="1"/>
              <a:t>džimbas</a:t>
            </a:r>
            <a:r>
              <a:rPr lang="lv-LV" dirty="0"/>
              <a:t> 11 soļu drošības programma ir vienpadsmit nodarbību cikls.  Nodarbību mērķis ir izglītot bērnus par personisko drošību, tādejādi mazinot vardarbības riskus šo bērnu dzīvē. Programmas ietvaros ar mūzikas, rotaļu, filmiņu un lomu spēļu palīdzību sarežģītas tēmas kļūst bērniem labi saprotamas.</a:t>
            </a:r>
          </a:p>
          <a:p>
            <a:pPr marL="0" indent="0">
              <a:buNone/>
            </a:pPr>
            <a:r>
              <a:rPr lang="lv-LV" dirty="0"/>
              <a:t>Programmu īsteno īpaši sagatavoti nodarbību vadītāji – Džimbas drošības aģenti – mūsu bērnudārzā – vadītājas vietniece Dana</a:t>
            </a:r>
            <a:r>
              <a:rPr lang="lv-LV" dirty="0" smtClean="0"/>
              <a:t>.</a:t>
            </a:r>
          </a:p>
          <a:p>
            <a:pPr marL="0" indent="0">
              <a:buNone/>
            </a:pPr>
            <a:r>
              <a:rPr lang="lv-LV" dirty="0" smtClean="0"/>
              <a:t>Otro gadu notiks iestādes komandas apmācība programmā Bērnam drošs un draudzīgs bērnudārzs.</a:t>
            </a:r>
            <a:r>
              <a:rPr lang="lv-LV" dirty="0"/>
              <a:t> </a:t>
            </a:r>
          </a:p>
          <a:p>
            <a:endParaRPr lang="lv-LV" dirty="0"/>
          </a:p>
        </p:txBody>
      </p:sp>
      <p:pic>
        <p:nvPicPr>
          <p:cNvPr id="1026" name="Picture 2" descr="Dzimba.lv – par drošu bērnību">
            <a:extLst>
              <a:ext uri="{FF2B5EF4-FFF2-40B4-BE49-F238E27FC236}">
                <a16:creationId xmlns:a16="http://schemas.microsoft.com/office/drawing/2014/main" id="{612A7B57-ED24-4C15-B14D-B95EF39C3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065" y="713064"/>
            <a:ext cx="1604788" cy="195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6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2ABC-F840-4D61-925C-C22625DF8AED}"/>
              </a:ext>
            </a:extLst>
          </p:cNvPr>
          <p:cNvSpPr>
            <a:spLocks noGrp="1"/>
          </p:cNvSpPr>
          <p:nvPr>
            <p:ph type="title"/>
          </p:nvPr>
        </p:nvSpPr>
        <p:spPr>
          <a:xfrm>
            <a:off x="913775" y="1"/>
            <a:ext cx="10364451" cy="698499"/>
          </a:xfrm>
        </p:spPr>
        <p:txBody>
          <a:bodyPr/>
          <a:lstStyle/>
          <a:p>
            <a:r>
              <a:rPr lang="lv-LV" dirty="0"/>
              <a:t>Rīgas pirmsskolas izglītības iestāde «</a:t>
            </a:r>
            <a:r>
              <a:rPr lang="lv-LV" dirty="0" err="1"/>
              <a:t>māra</a:t>
            </a:r>
            <a:r>
              <a:rPr lang="lv-LV" dirty="0"/>
              <a:t>»</a:t>
            </a:r>
          </a:p>
        </p:txBody>
      </p:sp>
      <p:sp>
        <p:nvSpPr>
          <p:cNvPr id="3" name="Content Placeholder 2">
            <a:extLst>
              <a:ext uri="{FF2B5EF4-FFF2-40B4-BE49-F238E27FC236}">
                <a16:creationId xmlns:a16="http://schemas.microsoft.com/office/drawing/2014/main" id="{0BA5FD2C-2091-4430-A1C9-D1D4ECB4FBD9}"/>
              </a:ext>
            </a:extLst>
          </p:cNvPr>
          <p:cNvSpPr>
            <a:spLocks noGrp="1"/>
          </p:cNvSpPr>
          <p:nvPr>
            <p:ph sz="quarter" idx="13"/>
          </p:nvPr>
        </p:nvSpPr>
        <p:spPr>
          <a:xfrm>
            <a:off x="88900" y="698500"/>
            <a:ext cx="12103100" cy="6007100"/>
          </a:xfrm>
        </p:spPr>
        <p:txBody>
          <a:bodyPr>
            <a:normAutofit/>
          </a:bodyPr>
          <a:lstStyle/>
          <a:p>
            <a:r>
              <a:rPr lang="lv-LV" dirty="0"/>
              <a:t>Iestādē  bērniem tiek nodrošināta </a:t>
            </a:r>
            <a:r>
              <a:rPr lang="lv-LV" dirty="0" err="1"/>
              <a:t>trīsreizēja</a:t>
            </a:r>
            <a:r>
              <a:rPr lang="lv-LV" dirty="0"/>
              <a:t> ēdināšana – brokastis, pusdienas, launags.  </a:t>
            </a:r>
          </a:p>
          <a:p>
            <a:r>
              <a:rPr lang="lv-LV" dirty="0"/>
              <a:t>Ēdienu gatavo </a:t>
            </a:r>
            <a:r>
              <a:rPr lang="lv-LV" dirty="0" err="1"/>
              <a:t>sia</a:t>
            </a:r>
            <a:r>
              <a:rPr lang="lv-LV" dirty="0"/>
              <a:t> «</a:t>
            </a:r>
            <a:r>
              <a:rPr lang="lv-LV" dirty="0" err="1"/>
              <a:t>fristar</a:t>
            </a:r>
            <a:r>
              <a:rPr lang="lv-LV" dirty="0"/>
              <a:t>» saimniecītes.  </a:t>
            </a:r>
          </a:p>
          <a:p>
            <a:r>
              <a:rPr lang="lv-LV" dirty="0"/>
              <a:t>Ēdienkarte tiek izstrādāta atbilstoši Ministru kabineta noteikumiem Nr. </a:t>
            </a:r>
            <a:r>
              <a:rPr lang="lv-LV" dirty="0" smtClean="0"/>
              <a:t>172</a:t>
            </a:r>
          </a:p>
          <a:p>
            <a:r>
              <a:rPr lang="lv-LV" dirty="0" smtClean="0"/>
              <a:t> </a:t>
            </a:r>
            <a:r>
              <a:rPr lang="lv-LV" dirty="0"/>
              <a:t>ja bērnam nepieciešama ēdienkartes korekcija – līdz 01.09.2022. jāiesniedz iestādei ārsta/speciālista </a:t>
            </a:r>
            <a:r>
              <a:rPr lang="lv-LV" dirty="0" smtClean="0"/>
              <a:t>slēdziens par no ēdienkartes izslēdzamajiem produktiem.</a:t>
            </a:r>
            <a:endParaRPr lang="lv-LV" dirty="0"/>
          </a:p>
          <a:p>
            <a:pPr marL="0" lvl="0" indent="0" algn="ctr">
              <a:buNone/>
            </a:pPr>
            <a:endParaRPr lang="lv-LV" dirty="0"/>
          </a:p>
          <a:p>
            <a:r>
              <a:rPr lang="lv-LV" dirty="0"/>
              <a:t>2022./2023. mācību gadā plānoto interešu izglītības pulciņu nomas līgumi tiks slēgti augusta nogalē. </a:t>
            </a:r>
            <a:r>
              <a:rPr lang="lv-LV" dirty="0" smtClean="0"/>
              <a:t>Plānoti šādi interešu izglītības pulciņi:</a:t>
            </a:r>
          </a:p>
          <a:p>
            <a:pPr>
              <a:buFontTx/>
              <a:buChar char="-"/>
            </a:pPr>
            <a:r>
              <a:rPr lang="lv-LV" dirty="0" smtClean="0"/>
              <a:t>Futbols (no 4 gadu vecuma),</a:t>
            </a:r>
          </a:p>
          <a:p>
            <a:pPr>
              <a:buFontTx/>
              <a:buChar char="-"/>
            </a:pPr>
            <a:r>
              <a:rPr lang="lv-LV" dirty="0" smtClean="0"/>
              <a:t>Angļu valoda (no 3 gadu vecuma),</a:t>
            </a:r>
          </a:p>
          <a:p>
            <a:pPr>
              <a:buFontTx/>
              <a:buChar char="-"/>
            </a:pPr>
            <a:r>
              <a:rPr lang="lv-LV" dirty="0" smtClean="0"/>
              <a:t>Robotikas un konstruēšanas nodarbības (no 3 gadu vecuma),</a:t>
            </a:r>
          </a:p>
          <a:p>
            <a:pPr>
              <a:buFontTx/>
              <a:buChar char="-"/>
            </a:pPr>
            <a:r>
              <a:rPr lang="lv-LV" dirty="0" smtClean="0"/>
              <a:t>Keramikas nodarbības (no 3 gadu vecuma).</a:t>
            </a:r>
            <a:endParaRPr lang="lv-LV" dirty="0"/>
          </a:p>
          <a:p>
            <a:endParaRPr lang="lv-LV" dirty="0"/>
          </a:p>
        </p:txBody>
      </p:sp>
      <p:pic>
        <p:nvPicPr>
          <p:cNvPr id="4098" name="Picture 2" descr="Irlavas skola">
            <a:extLst>
              <a:ext uri="{FF2B5EF4-FFF2-40B4-BE49-F238E27FC236}">
                <a16:creationId xmlns:a16="http://schemas.microsoft.com/office/drawing/2014/main" id="{BAE0C2FD-EF9A-439D-96EB-67168C8CB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5051" y="4259003"/>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899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8FDBF-FBDF-41A7-97CD-C29577FD8A1A}"/>
              </a:ext>
            </a:extLst>
          </p:cNvPr>
          <p:cNvSpPr>
            <a:spLocks noGrp="1"/>
          </p:cNvSpPr>
          <p:nvPr>
            <p:ph type="title"/>
          </p:nvPr>
        </p:nvSpPr>
        <p:spPr>
          <a:xfrm>
            <a:off x="913775" y="215901"/>
            <a:ext cx="10364451" cy="1498599"/>
          </a:xfrm>
        </p:spPr>
        <p:txBody>
          <a:bodyPr/>
          <a:lstStyle/>
          <a:p>
            <a:r>
              <a:rPr lang="lv-LV" dirty="0"/>
              <a:t>Vecākiem saistošie Iestādes iekšējie noteikumi</a:t>
            </a:r>
          </a:p>
        </p:txBody>
      </p:sp>
      <p:sp>
        <p:nvSpPr>
          <p:cNvPr id="3" name="Content Placeholder 2">
            <a:extLst>
              <a:ext uri="{FF2B5EF4-FFF2-40B4-BE49-F238E27FC236}">
                <a16:creationId xmlns:a16="http://schemas.microsoft.com/office/drawing/2014/main" id="{76307032-CA11-43E2-B89B-535BDD10253E}"/>
              </a:ext>
            </a:extLst>
          </p:cNvPr>
          <p:cNvSpPr>
            <a:spLocks noGrp="1"/>
          </p:cNvSpPr>
          <p:nvPr>
            <p:ph sz="quarter" idx="13"/>
          </p:nvPr>
        </p:nvSpPr>
        <p:spPr>
          <a:xfrm>
            <a:off x="913774" y="1714500"/>
            <a:ext cx="10363826" cy="5143500"/>
          </a:xfrm>
        </p:spPr>
        <p:txBody>
          <a:bodyPr/>
          <a:lstStyle/>
          <a:p>
            <a:pPr marL="0" indent="0">
              <a:buNone/>
            </a:pPr>
            <a:r>
              <a:rPr lang="lv-LV" dirty="0"/>
              <a:t>1. </a:t>
            </a:r>
            <a:r>
              <a:rPr lang="lv-LV" dirty="0" smtClean="0"/>
              <a:t>Iekšējās </a:t>
            </a:r>
            <a:r>
              <a:rPr lang="lv-LV" dirty="0"/>
              <a:t>kārtības </a:t>
            </a:r>
            <a:r>
              <a:rPr lang="lv-LV" dirty="0" smtClean="0"/>
              <a:t>noteikumi</a:t>
            </a:r>
            <a:r>
              <a:rPr lang="lv-LV" dirty="0"/>
              <a:t> </a:t>
            </a:r>
            <a:r>
              <a:rPr lang="lv-LV" dirty="0" smtClean="0"/>
              <a:t>vecākiem/aizbildņiem un izglītojamiem</a:t>
            </a:r>
            <a:r>
              <a:rPr lang="lv-LV" dirty="0" smtClean="0"/>
              <a:t>,</a:t>
            </a:r>
            <a:endParaRPr lang="lv-LV" dirty="0"/>
          </a:p>
          <a:p>
            <a:pPr marL="0" indent="0">
              <a:buNone/>
            </a:pPr>
            <a:r>
              <a:rPr lang="lv-LV" dirty="0"/>
              <a:t>2. 27.01.2017. Kārtība, kādā </a:t>
            </a:r>
            <a:r>
              <a:rPr lang="lv-LV" dirty="0" err="1"/>
              <a:t>rīgas</a:t>
            </a:r>
            <a:r>
              <a:rPr lang="lv-LV" dirty="0"/>
              <a:t> </a:t>
            </a:r>
            <a:r>
              <a:rPr lang="lv-LV" dirty="0" err="1"/>
              <a:t>pii</a:t>
            </a:r>
            <a:r>
              <a:rPr lang="lv-LV" dirty="0"/>
              <a:t> «</a:t>
            </a:r>
            <a:r>
              <a:rPr lang="lv-LV" dirty="0" err="1"/>
              <a:t>māra</a:t>
            </a:r>
            <a:r>
              <a:rPr lang="lv-LV" dirty="0"/>
              <a:t>» rīkojas bērna infekcijas slimību gadījumos,  nr. </a:t>
            </a:r>
            <a:r>
              <a:rPr lang="lv-LV" dirty="0" err="1"/>
              <a:t>pimr</a:t>
            </a:r>
            <a:r>
              <a:rPr lang="lv-LV" dirty="0"/>
              <a:t>- 17-1-nts,</a:t>
            </a:r>
          </a:p>
          <a:p>
            <a:pPr marL="0" indent="0">
              <a:buNone/>
            </a:pPr>
            <a:r>
              <a:rPr lang="lv-LV" dirty="0"/>
              <a:t>3. 04.04.2017. kārtība, kādā </a:t>
            </a:r>
            <a:r>
              <a:rPr lang="lv-LV" dirty="0" err="1"/>
              <a:t>rīgas</a:t>
            </a:r>
            <a:r>
              <a:rPr lang="lv-LV" dirty="0"/>
              <a:t> </a:t>
            </a:r>
            <a:r>
              <a:rPr lang="lv-LV" dirty="0" err="1"/>
              <a:t>pii</a:t>
            </a:r>
            <a:r>
              <a:rPr lang="lv-LV" dirty="0"/>
              <a:t> «</a:t>
            </a:r>
            <a:r>
              <a:rPr lang="lv-LV" dirty="0" err="1"/>
              <a:t>māra</a:t>
            </a:r>
            <a:r>
              <a:rPr lang="lv-LV" dirty="0"/>
              <a:t>» informē izglītojamo vecākus, pašvaldības vai valsts iestādes, ja izglītojamais bez attaisnojoša iemesla neapmeklē izglītības iestādi,  nr. pimr-17-4-nts,</a:t>
            </a:r>
          </a:p>
          <a:p>
            <a:pPr marL="0" indent="0">
              <a:buNone/>
            </a:pPr>
            <a:r>
              <a:rPr lang="lv-LV" dirty="0"/>
              <a:t>4. 04.08.2016. kārtība, kādā izglītības iestādē uzturas izglītojamo vecāki un citas personas,  nr. pimr-16-4-nts</a:t>
            </a:r>
          </a:p>
          <a:p>
            <a:pPr marL="0" indent="0">
              <a:buNone/>
            </a:pPr>
            <a:r>
              <a:rPr lang="lv-LV" dirty="0"/>
              <a:t>5. 05.07.2017. kārtība, kādā nodrošināma bērnu drošība </a:t>
            </a:r>
            <a:r>
              <a:rPr lang="lv-LV" dirty="0" err="1"/>
              <a:t>rīgas</a:t>
            </a:r>
            <a:r>
              <a:rPr lang="lv-LV" dirty="0"/>
              <a:t> </a:t>
            </a:r>
            <a:r>
              <a:rPr lang="lv-LV" dirty="0" err="1"/>
              <a:t>pii</a:t>
            </a:r>
            <a:r>
              <a:rPr lang="lv-LV" dirty="0"/>
              <a:t> «</a:t>
            </a:r>
            <a:r>
              <a:rPr lang="lv-LV" dirty="0" err="1"/>
              <a:t>māra</a:t>
            </a:r>
            <a:r>
              <a:rPr lang="lv-LV" dirty="0"/>
              <a:t>», kā arī tās lietojumā nodotajā teritorijā sesku ielā 33b,  nr. </a:t>
            </a:r>
            <a:r>
              <a:rPr lang="lv-LV" dirty="0" err="1"/>
              <a:t>pimr</a:t>
            </a:r>
            <a:r>
              <a:rPr lang="lv-LV" dirty="0"/>
              <a:t> – 17-6-nts</a:t>
            </a:r>
          </a:p>
          <a:p>
            <a:pPr marL="0" indent="0">
              <a:buNone/>
            </a:pPr>
            <a:r>
              <a:rPr lang="lv-LV" dirty="0"/>
              <a:t>6. </a:t>
            </a:r>
            <a:r>
              <a:rPr lang="lv-LV" dirty="0">
                <a:solidFill>
                  <a:srgbClr val="FF0000"/>
                </a:solidFill>
              </a:rPr>
              <a:t>30.08.2021. iekšējie noteikumi nr. pimr-21-3-nts «izglītības procesa organizēšana, nodrošinot covid-19 infekcijas izplatības ierobežošanu», </a:t>
            </a:r>
          </a:p>
          <a:p>
            <a:pPr>
              <a:buFont typeface="Wingdings" panose="05000000000000000000" pitchFamily="2" charset="2"/>
              <a:buChar char="v"/>
            </a:pPr>
            <a:endParaRPr lang="lv-LV" dirty="0"/>
          </a:p>
          <a:p>
            <a:pPr>
              <a:buFont typeface="Wingdings" panose="05000000000000000000" pitchFamily="2" charset="2"/>
              <a:buChar char="v"/>
            </a:pPr>
            <a:endParaRPr lang="lv-LV" dirty="0"/>
          </a:p>
        </p:txBody>
      </p:sp>
    </p:spTree>
    <p:extLst>
      <p:ext uri="{BB962C8B-B14F-4D97-AF65-F5344CB8AC3E}">
        <p14:creationId xmlns:p14="http://schemas.microsoft.com/office/powerpoint/2010/main" val="207696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80C4-3F1D-40FD-9E62-C4B015235C57}"/>
              </a:ext>
            </a:extLst>
          </p:cNvPr>
          <p:cNvSpPr>
            <a:spLocks noGrp="1"/>
          </p:cNvSpPr>
          <p:nvPr>
            <p:ph type="title"/>
          </p:nvPr>
        </p:nvSpPr>
        <p:spPr/>
        <p:txBody>
          <a:bodyPr/>
          <a:lstStyle/>
          <a:p>
            <a:r>
              <a:rPr lang="lv-LV" dirty="0"/>
              <a:t>Vecākiem saistošie Iestādes iekšējie noteikumi</a:t>
            </a:r>
          </a:p>
        </p:txBody>
      </p:sp>
      <p:sp>
        <p:nvSpPr>
          <p:cNvPr id="3" name="Content Placeholder 2">
            <a:extLst>
              <a:ext uri="{FF2B5EF4-FFF2-40B4-BE49-F238E27FC236}">
                <a16:creationId xmlns:a16="http://schemas.microsoft.com/office/drawing/2014/main" id="{890CDDAF-0CA9-4098-9384-BA9A7F7AA344}"/>
              </a:ext>
            </a:extLst>
          </p:cNvPr>
          <p:cNvSpPr>
            <a:spLocks noGrp="1"/>
          </p:cNvSpPr>
          <p:nvPr>
            <p:ph sz="quarter" idx="13"/>
          </p:nvPr>
        </p:nvSpPr>
        <p:spPr>
          <a:xfrm>
            <a:off x="1173833" y="2291591"/>
            <a:ext cx="10363826" cy="3424107"/>
          </a:xfrm>
        </p:spPr>
        <p:txBody>
          <a:bodyPr/>
          <a:lstStyle/>
          <a:p>
            <a:r>
              <a:rPr lang="lv-LV" dirty="0"/>
              <a:t>17.09.2019. iekšējie noteikumi Nr. PIMR-19-7-nts «bērnu mācību sasniegumu vērtēšanas kārtība»,</a:t>
            </a:r>
          </a:p>
          <a:p>
            <a:r>
              <a:rPr lang="lv-LV" dirty="0"/>
              <a:t>01.09.2021. iekšējie noteikumi Nr. pimr-21-4-nts «kārtība, kādā rīgas pirmsskolas izglītības iestāde «māra» nosaka izglītojamo speciālās vajadzības, izstrādā un īsteno individuālo pirmsskolas izglītības programmas apguves plānu</a:t>
            </a:r>
            <a:r>
              <a:rPr lang="lv-LV" dirty="0" smtClean="0"/>
              <a:t>».</a:t>
            </a:r>
          </a:p>
          <a:p>
            <a:r>
              <a:rPr lang="lv-LV" dirty="0" smtClean="0"/>
              <a:t>Iestādes iekšējās kārtības noteikumi vecākiem pieejami mājas lapā piimara.edu.lv (jaunajiem vecākiem no 1. septembra, kad </a:t>
            </a:r>
            <a:r>
              <a:rPr lang="lv-LV" smtClean="0"/>
              <a:t>būs ģenerētas </a:t>
            </a:r>
            <a:r>
              <a:rPr lang="lv-LV" dirty="0" smtClean="0"/>
              <a:t>jaunās grupiņu paroles).</a:t>
            </a:r>
            <a:endParaRPr lang="lv-LV" dirty="0"/>
          </a:p>
        </p:txBody>
      </p:sp>
      <p:pic>
        <p:nvPicPr>
          <p:cNvPr id="4" name="Picture 3">
            <a:extLst>
              <a:ext uri="{FF2B5EF4-FFF2-40B4-BE49-F238E27FC236}">
                <a16:creationId xmlns:a16="http://schemas.microsoft.com/office/drawing/2014/main" id="{589B995A-11A0-48AF-9861-DF1B19E8A52B}"/>
              </a:ext>
            </a:extLst>
          </p:cNvPr>
          <p:cNvPicPr>
            <a:picLocks noChangeAspect="1"/>
          </p:cNvPicPr>
          <p:nvPr/>
        </p:nvPicPr>
        <p:blipFill>
          <a:blip r:embed="rId2"/>
          <a:stretch>
            <a:fillRect/>
          </a:stretch>
        </p:blipFill>
        <p:spPr>
          <a:xfrm>
            <a:off x="10436673" y="1700002"/>
            <a:ext cx="1755327" cy="1508711"/>
          </a:xfrm>
          <a:prstGeom prst="rect">
            <a:avLst/>
          </a:prstGeom>
        </p:spPr>
      </p:pic>
    </p:spTree>
    <p:extLst>
      <p:ext uri="{BB962C8B-B14F-4D97-AF65-F5344CB8AC3E}">
        <p14:creationId xmlns:p14="http://schemas.microsoft.com/office/powerpoint/2010/main" val="53197907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1014</TotalTime>
  <Words>1714</Words>
  <Application>Microsoft Office PowerPoint</Application>
  <PresentationFormat>Widescreen</PresentationFormat>
  <Paragraphs>137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Tw Cen MT</vt:lpstr>
      <vt:lpstr>Wingdings</vt:lpstr>
      <vt:lpstr>Droplet</vt:lpstr>
      <vt:lpstr>PowerPoint Presentation</vt:lpstr>
      <vt:lpstr>Darba kārtība:</vt:lpstr>
      <vt:lpstr>Rīgas pirmsskolas izglītības iestāde «māra»</vt:lpstr>
      <vt:lpstr>Rīgas pirmsskolas izglītības iestāde «māra»</vt:lpstr>
      <vt:lpstr>Rīgas pirmsskolas izglītības iestāde «māra»</vt:lpstr>
      <vt:lpstr>Mēs rosāmies…</vt:lpstr>
      <vt:lpstr>Rīgas pirmsskolas izglītības iestāde «māra»</vt:lpstr>
      <vt:lpstr>Vecākiem saistošie Iestādes iekšējie noteikumi</vt:lpstr>
      <vt:lpstr>Vecākiem saistošie Iestādes iekšējie noteikumi</vt:lpstr>
      <vt:lpstr>Kompetenču izglītības modelis</vt:lpstr>
      <vt:lpstr>Kompetenču izglītības modelis</vt:lpstr>
      <vt:lpstr>Kompetenču izglītības modelis</vt:lpstr>
      <vt:lpstr>Kompetenču izglītības modelis</vt:lpstr>
      <vt:lpstr>Kad un kā bērns mācās? </vt:lpstr>
      <vt:lpstr>Ieteikumi Vecākiem, palīdzot bērnam apgūt pirmsskolas izglītības programmu </vt:lpstr>
      <vt:lpstr>Grupu komplektācija 2022./2023. mācību gads</vt:lpstr>
      <vt:lpstr>Ieteikumi pirmsskolai par vecākiem, kuru bērni (mazuļi no pusotra līdz trīs gadu vecumam) pirmo reizi sāk apmeklēt pirmsskolas izglītības iestādi: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Ilze Kalniņa</dc:creator>
  <cp:lastModifiedBy>KALNINI</cp:lastModifiedBy>
  <cp:revision>42</cp:revision>
  <dcterms:created xsi:type="dcterms:W3CDTF">2020-08-12T06:06:42Z</dcterms:created>
  <dcterms:modified xsi:type="dcterms:W3CDTF">2022-08-05T05:23:11Z</dcterms:modified>
</cp:coreProperties>
</file>